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E0000"/>
    <a:srgbClr val="008F3F"/>
    <a:srgbClr val="000000"/>
    <a:srgbClr val="20487C"/>
    <a:srgbClr val="C00000"/>
    <a:srgbClr val="01B0F1"/>
    <a:srgbClr val="4F81BC"/>
    <a:srgbClr val="E36B0A"/>
    <a:srgbClr val="E2AC0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50" d="100"/>
          <a:sy n="50" d="100"/>
        </p:scale>
        <p:origin x="29" y="-70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63CF614-9A84-4DF0-BCF4-0EBA3BE4695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2658835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CF614-9A84-4DF0-BCF4-0EBA3BE4695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219649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CF614-9A84-4DF0-BCF4-0EBA3BE4695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226302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63CF614-9A84-4DF0-BCF4-0EBA3BE4695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121502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63CF614-9A84-4DF0-BCF4-0EBA3BE4695F}" type="datetimeFigureOut">
              <a:rPr lang="en-US" smtClean="0"/>
              <a:t>1/31/2020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803123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63CF614-9A84-4DF0-BCF4-0EBA3BE4695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2511397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63CF614-9A84-4DF0-BCF4-0EBA3BE4695F}" type="datetimeFigureOut">
              <a:rPr lang="en-US" smtClean="0"/>
              <a:t>1/31/2020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125186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63CF614-9A84-4DF0-BCF4-0EBA3BE4695F}" type="datetimeFigureOut">
              <a:rPr lang="en-US" smtClean="0"/>
              <a:t>1/31/2020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15256363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63CF614-9A84-4DF0-BCF4-0EBA3BE4695F}" type="datetimeFigureOut">
              <a:rPr lang="en-US" smtClean="0"/>
              <a:t>1/31/2020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3681310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63CF614-9A84-4DF0-BCF4-0EBA3BE4695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14089558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863CF614-9A84-4DF0-BCF4-0EBA3BE4695F}" type="datetimeFigureOut">
              <a:rPr lang="en-US" smtClean="0"/>
              <a:t>1/31/2020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9C260C-C0E5-4354-8119-D25E57959ED7}" type="slidenum">
              <a:rPr lang="en-US" smtClean="0"/>
              <a:t>‹#›</a:t>
            </a:fld>
            <a:endParaRPr lang="en-US"/>
          </a:p>
        </p:txBody>
      </p:sp>
    </p:spTree>
    <p:extLst>
      <p:ext uri="{BB962C8B-B14F-4D97-AF65-F5344CB8AC3E}">
        <p14:creationId xmlns:p14="http://schemas.microsoft.com/office/powerpoint/2010/main" val="20342098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863CF614-9A84-4DF0-BCF4-0EBA3BE4695F}" type="datetimeFigureOut">
              <a:rPr lang="en-US" smtClean="0"/>
              <a:t>1/31/2020</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29C260C-C0E5-4354-8119-D25E57959ED7}" type="slidenum">
              <a:rPr lang="en-US" smtClean="0"/>
              <a:t>‹#›</a:t>
            </a:fld>
            <a:endParaRPr lang="en-US"/>
          </a:p>
        </p:txBody>
      </p:sp>
    </p:spTree>
    <p:extLst>
      <p:ext uri="{BB962C8B-B14F-4D97-AF65-F5344CB8AC3E}">
        <p14:creationId xmlns:p14="http://schemas.microsoft.com/office/powerpoint/2010/main" val="1513292234"/>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jpeg"/><Relationship Id="rId7" Type="http://schemas.openxmlformats.org/officeDocument/2006/relationships/image" Target="../media/image6.png"/><Relationship Id="rId12"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C5558F-662E-445A-9E27-2C3CB14B7565}"/>
              </a:ext>
            </a:extLst>
          </p:cNvPr>
          <p:cNvSpPr/>
          <p:nvPr/>
        </p:nvSpPr>
        <p:spPr>
          <a:xfrm>
            <a:off x="12569026" y="0"/>
            <a:ext cx="19648170" cy="32918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a:t>
            </a:r>
          </a:p>
        </p:txBody>
      </p:sp>
      <p:pic>
        <p:nvPicPr>
          <p:cNvPr id="8" name="Picture 7">
            <a:extLst>
              <a:ext uri="{FF2B5EF4-FFF2-40B4-BE49-F238E27FC236}">
                <a16:creationId xmlns:a16="http://schemas.microsoft.com/office/drawing/2014/main" id="{3DC974C7-7456-4893-BA31-0CE8197287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38916" y="-774505"/>
            <a:ext cx="11187301" cy="4495238"/>
          </a:xfrm>
          <a:prstGeom prst="rect">
            <a:avLst/>
          </a:prstGeom>
        </p:spPr>
      </p:pic>
      <p:sp>
        <p:nvSpPr>
          <p:cNvPr id="9" name="Rectangle 8">
            <a:extLst>
              <a:ext uri="{FF2B5EF4-FFF2-40B4-BE49-F238E27FC236}">
                <a16:creationId xmlns:a16="http://schemas.microsoft.com/office/drawing/2014/main" id="{303856A1-DDA8-4A44-B3D2-FFDD17B89A41}"/>
              </a:ext>
            </a:extLst>
          </p:cNvPr>
          <p:cNvSpPr/>
          <p:nvPr/>
        </p:nvSpPr>
        <p:spPr>
          <a:xfrm>
            <a:off x="18729524" y="4021398"/>
            <a:ext cx="7255127" cy="1754326"/>
          </a:xfrm>
          <a:prstGeom prst="rect">
            <a:avLst/>
          </a:prstGeom>
          <a:noFill/>
        </p:spPr>
        <p:txBody>
          <a:bodyPr wrap="none" lIns="91440" tIns="45720" rIns="91440" bIns="45720">
            <a:spAutoFit/>
          </a:bodyPr>
          <a:lstStyle/>
          <a:p>
            <a:pPr algn="ctr"/>
            <a:r>
              <a:rPr lang="en-US" sz="5400" b="1" cap="none" spc="50" dirty="0">
                <a:ln w="0"/>
                <a:solidFill>
                  <a:schemeClr val="bg2"/>
                </a:solidFill>
                <a:effectLst>
                  <a:innerShdw blurRad="63500" dist="50800" dir="13500000">
                    <a:srgbClr val="000000">
                      <a:alpha val="50000"/>
                    </a:srgbClr>
                  </a:innerShdw>
                </a:effectLst>
              </a:rPr>
              <a:t>Microservice Interactive</a:t>
            </a:r>
          </a:p>
          <a:p>
            <a:pPr algn="ctr"/>
            <a:r>
              <a:rPr lang="en-US" sz="5400" b="1" cap="none" spc="50" dirty="0">
                <a:ln w="0"/>
                <a:solidFill>
                  <a:schemeClr val="bg2"/>
                </a:solidFill>
                <a:effectLst>
                  <a:innerShdw blurRad="63500" dist="50800" dir="13500000">
                    <a:srgbClr val="000000">
                      <a:alpha val="50000"/>
                    </a:srgbClr>
                  </a:innerShdw>
                </a:effectLst>
              </a:rPr>
              <a:t> L</a:t>
            </a:r>
            <a:r>
              <a:rPr lang="en-US" sz="5400" b="1" spc="50" dirty="0">
                <a:ln w="0"/>
                <a:solidFill>
                  <a:schemeClr val="bg2"/>
                </a:solidFill>
                <a:effectLst>
                  <a:innerShdw blurRad="63500" dist="50800" dir="13500000">
                    <a:srgbClr val="000000">
                      <a:alpha val="50000"/>
                    </a:srgbClr>
                  </a:innerShdw>
                </a:effectLst>
              </a:rPr>
              <a:t>earning System</a:t>
            </a:r>
            <a:endParaRPr lang="en-US" sz="5400" b="1" cap="none" spc="50" dirty="0">
              <a:ln w="0"/>
              <a:solidFill>
                <a:schemeClr val="bg2"/>
              </a:solidFill>
              <a:effectLst>
                <a:innerShdw blurRad="63500" dist="50800" dir="13500000">
                  <a:srgbClr val="000000">
                    <a:alpha val="50000"/>
                  </a:srgbClr>
                </a:innerShdw>
              </a:effectLst>
            </a:endParaRPr>
          </a:p>
        </p:txBody>
      </p:sp>
      <p:pic>
        <p:nvPicPr>
          <p:cNvPr id="10" name="Picture 9" descr="Mansoura University">
            <a:extLst>
              <a:ext uri="{FF2B5EF4-FFF2-40B4-BE49-F238E27FC236}">
                <a16:creationId xmlns:a16="http://schemas.microsoft.com/office/drawing/2014/main" id="{C2243638-DBAE-4130-B519-E22791A6CD7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4900" y="51100"/>
            <a:ext cx="2390977" cy="2241689"/>
          </a:xfrm>
          <a:prstGeom prst="rect">
            <a:avLst/>
          </a:prstGeom>
          <a:noFill/>
          <a:ln>
            <a:noFill/>
          </a:ln>
        </p:spPr>
      </p:pic>
      <p:pic>
        <p:nvPicPr>
          <p:cNvPr id="11" name="Picture 10" descr="Photo from Osama Ouda (1)">
            <a:extLst>
              <a:ext uri="{FF2B5EF4-FFF2-40B4-BE49-F238E27FC236}">
                <a16:creationId xmlns:a16="http://schemas.microsoft.com/office/drawing/2014/main" id="{D5A13FD7-A57E-464A-8BEA-E0B025934189}"/>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706277" y="149879"/>
            <a:ext cx="2350804" cy="2218183"/>
          </a:xfrm>
          <a:prstGeom prst="rect">
            <a:avLst/>
          </a:prstGeom>
          <a:noFill/>
          <a:ln>
            <a:noFill/>
          </a:ln>
        </p:spPr>
      </p:pic>
      <p:pic>
        <p:nvPicPr>
          <p:cNvPr id="13" name="Picture 12">
            <a:extLst>
              <a:ext uri="{FF2B5EF4-FFF2-40B4-BE49-F238E27FC236}">
                <a16:creationId xmlns:a16="http://schemas.microsoft.com/office/drawing/2014/main" id="{A8265614-6A16-413A-B660-40F69052C4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39424" y="5601001"/>
            <a:ext cx="18307376" cy="14145308"/>
          </a:xfrm>
          <a:prstGeom prst="rect">
            <a:avLst/>
          </a:prstGeom>
        </p:spPr>
      </p:pic>
      <p:sp>
        <p:nvSpPr>
          <p:cNvPr id="14" name="Rectangle: Rounded Corners 13">
            <a:extLst>
              <a:ext uri="{FF2B5EF4-FFF2-40B4-BE49-F238E27FC236}">
                <a16:creationId xmlns:a16="http://schemas.microsoft.com/office/drawing/2014/main" id="{F1EDFFEE-E80C-40FB-A8C3-EC8C6A751FEC}"/>
              </a:ext>
            </a:extLst>
          </p:cNvPr>
          <p:cNvSpPr/>
          <p:nvPr/>
        </p:nvSpPr>
        <p:spPr>
          <a:xfrm>
            <a:off x="14694768" y="18216035"/>
            <a:ext cx="16303392" cy="153027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8800" dirty="0"/>
              <a:t>System Architecture</a:t>
            </a:r>
          </a:p>
        </p:txBody>
      </p:sp>
      <p:pic>
        <p:nvPicPr>
          <p:cNvPr id="16" name="Picture 15">
            <a:extLst>
              <a:ext uri="{FF2B5EF4-FFF2-40B4-BE49-F238E27FC236}">
                <a16:creationId xmlns:a16="http://schemas.microsoft.com/office/drawing/2014/main" id="{18136E44-591A-469C-84EA-1868B147824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886213" y="21151189"/>
            <a:ext cx="19013797" cy="10362331"/>
          </a:xfrm>
          <a:prstGeom prst="rect">
            <a:avLst/>
          </a:prstGeom>
        </p:spPr>
      </p:pic>
      <p:sp>
        <p:nvSpPr>
          <p:cNvPr id="17" name="Rectangle: Rounded Corners 16">
            <a:extLst>
              <a:ext uri="{FF2B5EF4-FFF2-40B4-BE49-F238E27FC236}">
                <a16:creationId xmlns:a16="http://schemas.microsoft.com/office/drawing/2014/main" id="{4533A241-C77A-43F8-A95E-697A49BEA0BD}"/>
              </a:ext>
            </a:extLst>
          </p:cNvPr>
          <p:cNvSpPr/>
          <p:nvPr/>
        </p:nvSpPr>
        <p:spPr>
          <a:xfrm>
            <a:off x="19830705" y="3555186"/>
            <a:ext cx="2247068" cy="35377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600" b="1" dirty="0"/>
              <a:t>Ahmed Khalil</a:t>
            </a:r>
          </a:p>
        </p:txBody>
      </p:sp>
      <p:sp>
        <p:nvSpPr>
          <p:cNvPr id="18" name="Rectangle: Rounded Corners 17">
            <a:extLst>
              <a:ext uri="{FF2B5EF4-FFF2-40B4-BE49-F238E27FC236}">
                <a16:creationId xmlns:a16="http://schemas.microsoft.com/office/drawing/2014/main" id="{734C4337-18D8-4326-9F03-854F57DE7EE8}"/>
              </a:ext>
            </a:extLst>
          </p:cNvPr>
          <p:cNvSpPr/>
          <p:nvPr/>
        </p:nvSpPr>
        <p:spPr>
          <a:xfrm>
            <a:off x="22267971" y="3577559"/>
            <a:ext cx="2072764" cy="32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Ahmed Abu Zahra</a:t>
            </a:r>
          </a:p>
        </p:txBody>
      </p:sp>
      <p:sp>
        <p:nvSpPr>
          <p:cNvPr id="19" name="Rectangle: Rounded Corners 18">
            <a:extLst>
              <a:ext uri="{FF2B5EF4-FFF2-40B4-BE49-F238E27FC236}">
                <a16:creationId xmlns:a16="http://schemas.microsoft.com/office/drawing/2014/main" id="{16D6BD30-1D3C-4243-8F39-41B9F35B43EC}"/>
              </a:ext>
            </a:extLst>
          </p:cNvPr>
          <p:cNvSpPr/>
          <p:nvPr/>
        </p:nvSpPr>
        <p:spPr>
          <a:xfrm>
            <a:off x="17501757" y="3577560"/>
            <a:ext cx="2247068" cy="33140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Mohammad Ashraf</a:t>
            </a:r>
          </a:p>
        </p:txBody>
      </p:sp>
      <p:sp>
        <p:nvSpPr>
          <p:cNvPr id="20" name="Rectangle: Rounded Corners 19">
            <a:extLst>
              <a:ext uri="{FF2B5EF4-FFF2-40B4-BE49-F238E27FC236}">
                <a16:creationId xmlns:a16="http://schemas.microsoft.com/office/drawing/2014/main" id="{34834489-1B7E-405E-9B21-1800382D19F8}"/>
              </a:ext>
            </a:extLst>
          </p:cNvPr>
          <p:cNvSpPr/>
          <p:nvPr/>
        </p:nvSpPr>
        <p:spPr>
          <a:xfrm>
            <a:off x="15229927" y="1030291"/>
            <a:ext cx="2219372" cy="3165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Ahmed Abu El-Regal</a:t>
            </a:r>
          </a:p>
        </p:txBody>
      </p:sp>
      <p:sp>
        <p:nvSpPr>
          <p:cNvPr id="21" name="Rectangle: Rounded Corners 20">
            <a:extLst>
              <a:ext uri="{FF2B5EF4-FFF2-40B4-BE49-F238E27FC236}">
                <a16:creationId xmlns:a16="http://schemas.microsoft.com/office/drawing/2014/main" id="{1DCB19AF-A234-47F4-A7A8-D4F022B3077C}"/>
              </a:ext>
            </a:extLst>
          </p:cNvPr>
          <p:cNvSpPr/>
          <p:nvPr/>
        </p:nvSpPr>
        <p:spPr>
          <a:xfrm>
            <a:off x="15838427" y="2581034"/>
            <a:ext cx="2072764" cy="3091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Mohammad </a:t>
            </a:r>
            <a:r>
              <a:rPr lang="en-US" b="1" dirty="0" err="1"/>
              <a:t>Anter</a:t>
            </a:r>
            <a:endParaRPr lang="en-US" b="1" dirty="0"/>
          </a:p>
        </p:txBody>
      </p:sp>
      <p:sp>
        <p:nvSpPr>
          <p:cNvPr id="22" name="Rectangle: Rounded Corners 21">
            <a:extLst>
              <a:ext uri="{FF2B5EF4-FFF2-40B4-BE49-F238E27FC236}">
                <a16:creationId xmlns:a16="http://schemas.microsoft.com/office/drawing/2014/main" id="{5C6795F4-8C9C-41A0-A55B-9566F0620529}"/>
              </a:ext>
            </a:extLst>
          </p:cNvPr>
          <p:cNvSpPr/>
          <p:nvPr/>
        </p:nvSpPr>
        <p:spPr>
          <a:xfrm>
            <a:off x="15502534" y="1806529"/>
            <a:ext cx="2072764" cy="3091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Islam </a:t>
            </a:r>
            <a:r>
              <a:rPr lang="en-US" b="1" dirty="0" err="1"/>
              <a:t>Khater</a:t>
            </a:r>
            <a:endParaRPr lang="en-US" b="1" dirty="0"/>
          </a:p>
        </p:txBody>
      </p:sp>
      <p:sp>
        <p:nvSpPr>
          <p:cNvPr id="23" name="Rectangle: Rounded Corners 22">
            <a:extLst>
              <a:ext uri="{FF2B5EF4-FFF2-40B4-BE49-F238E27FC236}">
                <a16:creationId xmlns:a16="http://schemas.microsoft.com/office/drawing/2014/main" id="{C19AB6EA-FE3A-4B8E-83D1-2DA57B97DABF}"/>
              </a:ext>
            </a:extLst>
          </p:cNvPr>
          <p:cNvSpPr/>
          <p:nvPr/>
        </p:nvSpPr>
        <p:spPr>
          <a:xfrm>
            <a:off x="24535191" y="3566170"/>
            <a:ext cx="2072764" cy="32399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Rana Hesham</a:t>
            </a:r>
          </a:p>
        </p:txBody>
      </p:sp>
      <p:sp>
        <p:nvSpPr>
          <p:cNvPr id="24" name="Rectangle: Rounded Corners 23">
            <a:extLst>
              <a:ext uri="{FF2B5EF4-FFF2-40B4-BE49-F238E27FC236}">
                <a16:creationId xmlns:a16="http://schemas.microsoft.com/office/drawing/2014/main" id="{14F6BEB8-1615-4B92-AE90-3077FB9DCD43}"/>
              </a:ext>
            </a:extLst>
          </p:cNvPr>
          <p:cNvSpPr/>
          <p:nvPr/>
        </p:nvSpPr>
        <p:spPr>
          <a:xfrm>
            <a:off x="26643483" y="2587472"/>
            <a:ext cx="2072764" cy="3091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t>Noura</a:t>
            </a:r>
            <a:r>
              <a:rPr lang="en-US" b="1" dirty="0"/>
              <a:t> Abd El-Naser</a:t>
            </a:r>
          </a:p>
        </p:txBody>
      </p:sp>
      <p:sp>
        <p:nvSpPr>
          <p:cNvPr id="25" name="Rectangle: Rounded Corners 24">
            <a:extLst>
              <a:ext uri="{FF2B5EF4-FFF2-40B4-BE49-F238E27FC236}">
                <a16:creationId xmlns:a16="http://schemas.microsoft.com/office/drawing/2014/main" id="{909D1D49-DD39-4A14-9AEE-7E30D8E5A28B}"/>
              </a:ext>
            </a:extLst>
          </p:cNvPr>
          <p:cNvSpPr/>
          <p:nvPr/>
        </p:nvSpPr>
        <p:spPr>
          <a:xfrm>
            <a:off x="26962442" y="1802756"/>
            <a:ext cx="2072764" cy="3091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Merna Osama</a:t>
            </a:r>
          </a:p>
        </p:txBody>
      </p:sp>
      <p:sp>
        <p:nvSpPr>
          <p:cNvPr id="26" name="Rectangle: Rounded Corners 25">
            <a:extLst>
              <a:ext uri="{FF2B5EF4-FFF2-40B4-BE49-F238E27FC236}">
                <a16:creationId xmlns:a16="http://schemas.microsoft.com/office/drawing/2014/main" id="{0BA0C733-BCBC-4293-861C-89DBB7C72F19}"/>
              </a:ext>
            </a:extLst>
          </p:cNvPr>
          <p:cNvSpPr/>
          <p:nvPr/>
        </p:nvSpPr>
        <p:spPr>
          <a:xfrm>
            <a:off x="27344330" y="1033950"/>
            <a:ext cx="2072764" cy="309124"/>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err="1"/>
              <a:t>Heba</a:t>
            </a:r>
            <a:r>
              <a:rPr lang="en-US" b="1" dirty="0"/>
              <a:t> </a:t>
            </a:r>
            <a:r>
              <a:rPr lang="en-US" b="1" dirty="0" err="1"/>
              <a:t>Esmail</a:t>
            </a:r>
            <a:endParaRPr lang="en-US" b="1" dirty="0"/>
          </a:p>
        </p:txBody>
      </p:sp>
      <p:sp>
        <p:nvSpPr>
          <p:cNvPr id="27" name="Rectangle: Rounded Corners 26">
            <a:extLst>
              <a:ext uri="{FF2B5EF4-FFF2-40B4-BE49-F238E27FC236}">
                <a16:creationId xmlns:a16="http://schemas.microsoft.com/office/drawing/2014/main" id="{5B3DDBCC-580E-45B6-8426-18F120B8F768}"/>
              </a:ext>
            </a:extLst>
          </p:cNvPr>
          <p:cNvSpPr/>
          <p:nvPr/>
        </p:nvSpPr>
        <p:spPr>
          <a:xfrm>
            <a:off x="19830705" y="3277300"/>
            <a:ext cx="2247068" cy="30025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Solution Architect </a:t>
            </a:r>
          </a:p>
        </p:txBody>
      </p:sp>
      <p:sp>
        <p:nvSpPr>
          <p:cNvPr id="28" name="Rectangle: Rounded Corners 27">
            <a:extLst>
              <a:ext uri="{FF2B5EF4-FFF2-40B4-BE49-F238E27FC236}">
                <a16:creationId xmlns:a16="http://schemas.microsoft.com/office/drawing/2014/main" id="{3EAD54B9-9D7A-42E5-9EBF-AC8E7851FA02}"/>
              </a:ext>
            </a:extLst>
          </p:cNvPr>
          <p:cNvSpPr/>
          <p:nvPr/>
        </p:nvSpPr>
        <p:spPr>
          <a:xfrm>
            <a:off x="22267969" y="3289630"/>
            <a:ext cx="2072765" cy="3091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Frontend Developer</a:t>
            </a:r>
          </a:p>
        </p:txBody>
      </p:sp>
      <p:sp>
        <p:nvSpPr>
          <p:cNvPr id="29" name="Rectangle: Rounded Corners 28">
            <a:extLst>
              <a:ext uri="{FF2B5EF4-FFF2-40B4-BE49-F238E27FC236}">
                <a16:creationId xmlns:a16="http://schemas.microsoft.com/office/drawing/2014/main" id="{CAAA4216-B54B-43D0-90CF-21DE3DCCDB4A}"/>
              </a:ext>
            </a:extLst>
          </p:cNvPr>
          <p:cNvSpPr/>
          <p:nvPr/>
        </p:nvSpPr>
        <p:spPr>
          <a:xfrm>
            <a:off x="17501757" y="3299673"/>
            <a:ext cx="2247068" cy="277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Backend Developer</a:t>
            </a:r>
          </a:p>
        </p:txBody>
      </p:sp>
      <p:sp>
        <p:nvSpPr>
          <p:cNvPr id="30" name="Rectangle: Rounded Corners 29">
            <a:extLst>
              <a:ext uri="{FF2B5EF4-FFF2-40B4-BE49-F238E27FC236}">
                <a16:creationId xmlns:a16="http://schemas.microsoft.com/office/drawing/2014/main" id="{811847C7-7C2D-41C4-88D4-5D2C4426A5CE}"/>
              </a:ext>
            </a:extLst>
          </p:cNvPr>
          <p:cNvSpPr/>
          <p:nvPr/>
        </p:nvSpPr>
        <p:spPr>
          <a:xfrm>
            <a:off x="15069812" y="761494"/>
            <a:ext cx="2247068" cy="277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IOS Developer</a:t>
            </a:r>
          </a:p>
        </p:txBody>
      </p:sp>
      <p:sp>
        <p:nvSpPr>
          <p:cNvPr id="31" name="Rectangle: Rounded Corners 30">
            <a:extLst>
              <a:ext uri="{FF2B5EF4-FFF2-40B4-BE49-F238E27FC236}">
                <a16:creationId xmlns:a16="http://schemas.microsoft.com/office/drawing/2014/main" id="{9A824795-C219-49FA-BA86-F4615C60F729}"/>
              </a:ext>
            </a:extLst>
          </p:cNvPr>
          <p:cNvSpPr/>
          <p:nvPr/>
        </p:nvSpPr>
        <p:spPr>
          <a:xfrm>
            <a:off x="15689501" y="2302277"/>
            <a:ext cx="2097405" cy="273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Android Developer</a:t>
            </a:r>
          </a:p>
        </p:txBody>
      </p:sp>
      <p:sp>
        <p:nvSpPr>
          <p:cNvPr id="32" name="Rectangle: Rounded Corners 31">
            <a:extLst>
              <a:ext uri="{FF2B5EF4-FFF2-40B4-BE49-F238E27FC236}">
                <a16:creationId xmlns:a16="http://schemas.microsoft.com/office/drawing/2014/main" id="{A7CE1F83-11B0-408C-BC3E-0F3CB3441062}"/>
              </a:ext>
            </a:extLst>
          </p:cNvPr>
          <p:cNvSpPr/>
          <p:nvPr/>
        </p:nvSpPr>
        <p:spPr>
          <a:xfrm>
            <a:off x="15386660" y="1529414"/>
            <a:ext cx="2097405" cy="2733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Android Developer</a:t>
            </a:r>
          </a:p>
        </p:txBody>
      </p:sp>
      <p:sp>
        <p:nvSpPr>
          <p:cNvPr id="33" name="Rectangle: Rounded Corners 32">
            <a:extLst>
              <a:ext uri="{FF2B5EF4-FFF2-40B4-BE49-F238E27FC236}">
                <a16:creationId xmlns:a16="http://schemas.microsoft.com/office/drawing/2014/main" id="{80060F65-4D2F-4FBB-87B7-A044BFA76FAA}"/>
              </a:ext>
            </a:extLst>
          </p:cNvPr>
          <p:cNvSpPr/>
          <p:nvPr/>
        </p:nvSpPr>
        <p:spPr>
          <a:xfrm>
            <a:off x="24530930" y="3278541"/>
            <a:ext cx="2077317" cy="287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System Analyst</a:t>
            </a:r>
          </a:p>
        </p:txBody>
      </p:sp>
      <p:sp>
        <p:nvSpPr>
          <p:cNvPr id="34" name="Rectangle: Rounded Corners 33">
            <a:extLst>
              <a:ext uri="{FF2B5EF4-FFF2-40B4-BE49-F238E27FC236}">
                <a16:creationId xmlns:a16="http://schemas.microsoft.com/office/drawing/2014/main" id="{47369E37-F3D8-45FD-8092-C88470AF30C0}"/>
              </a:ext>
            </a:extLst>
          </p:cNvPr>
          <p:cNvSpPr/>
          <p:nvPr/>
        </p:nvSpPr>
        <p:spPr>
          <a:xfrm>
            <a:off x="26801156" y="2315425"/>
            <a:ext cx="2077317" cy="287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Frontend developer</a:t>
            </a:r>
          </a:p>
        </p:txBody>
      </p:sp>
      <p:sp>
        <p:nvSpPr>
          <p:cNvPr id="35" name="Rectangle: Rounded Corners 34">
            <a:extLst>
              <a:ext uri="{FF2B5EF4-FFF2-40B4-BE49-F238E27FC236}">
                <a16:creationId xmlns:a16="http://schemas.microsoft.com/office/drawing/2014/main" id="{17ED00DE-FAED-4AB0-9EEB-5DA129FEBC66}"/>
              </a:ext>
            </a:extLst>
          </p:cNvPr>
          <p:cNvSpPr/>
          <p:nvPr/>
        </p:nvSpPr>
        <p:spPr>
          <a:xfrm>
            <a:off x="27111939" y="1522918"/>
            <a:ext cx="2077317" cy="287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UI &amp; UX designer</a:t>
            </a:r>
          </a:p>
        </p:txBody>
      </p:sp>
      <p:sp>
        <p:nvSpPr>
          <p:cNvPr id="36" name="Rectangle: Rounded Corners 35">
            <a:extLst>
              <a:ext uri="{FF2B5EF4-FFF2-40B4-BE49-F238E27FC236}">
                <a16:creationId xmlns:a16="http://schemas.microsoft.com/office/drawing/2014/main" id="{B835D01F-033E-4345-9281-2176110545B1}"/>
              </a:ext>
            </a:extLst>
          </p:cNvPr>
          <p:cNvSpPr/>
          <p:nvPr/>
        </p:nvSpPr>
        <p:spPr>
          <a:xfrm>
            <a:off x="27536973" y="749434"/>
            <a:ext cx="2077317" cy="287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UI &amp; UX designer</a:t>
            </a:r>
          </a:p>
        </p:txBody>
      </p:sp>
      <p:sp>
        <p:nvSpPr>
          <p:cNvPr id="37" name="Rectangle: Rounded Corners 36">
            <a:extLst>
              <a:ext uri="{FF2B5EF4-FFF2-40B4-BE49-F238E27FC236}">
                <a16:creationId xmlns:a16="http://schemas.microsoft.com/office/drawing/2014/main" id="{1B8046D9-9985-4BF6-B279-39E864FEB170}"/>
              </a:ext>
            </a:extLst>
          </p:cNvPr>
          <p:cNvSpPr/>
          <p:nvPr/>
        </p:nvSpPr>
        <p:spPr>
          <a:xfrm>
            <a:off x="20594799" y="5764134"/>
            <a:ext cx="3524576" cy="286777"/>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t>Supervisor : DR Samir Abd El-</a:t>
            </a:r>
            <a:r>
              <a:rPr lang="en-US" b="1" dirty="0" err="1"/>
              <a:t>Razik</a:t>
            </a:r>
            <a:r>
              <a:rPr lang="en-US" b="1" dirty="0"/>
              <a:t> </a:t>
            </a:r>
          </a:p>
        </p:txBody>
      </p:sp>
      <p:pic>
        <p:nvPicPr>
          <p:cNvPr id="39" name="Picture 38">
            <a:extLst>
              <a:ext uri="{FF2B5EF4-FFF2-40B4-BE49-F238E27FC236}">
                <a16:creationId xmlns:a16="http://schemas.microsoft.com/office/drawing/2014/main" id="{4EA358E3-E1DC-4C8A-BA29-5429E111F55D}"/>
              </a:ext>
            </a:extLst>
          </p:cNvPr>
          <p:cNvPicPr>
            <a:picLocks noChangeAspect="1"/>
          </p:cNvPicPr>
          <p:nvPr/>
        </p:nvPicPr>
        <p:blipFill rotWithShape="1">
          <a:blip r:embed="rId7">
            <a:extLst>
              <a:ext uri="{28A0092B-C50C-407E-A947-70E740481C1C}">
                <a14:useLocalDpi xmlns:a14="http://schemas.microsoft.com/office/drawing/2010/main" val="0"/>
              </a:ext>
            </a:extLst>
          </a:blip>
          <a:srcRect l="9158" t="17540" r="9373" b="2484"/>
          <a:stretch/>
        </p:blipFill>
        <p:spPr>
          <a:xfrm>
            <a:off x="426726" y="7169230"/>
            <a:ext cx="11471904" cy="7413160"/>
          </a:xfrm>
          <a:prstGeom prst="rect">
            <a:avLst/>
          </a:prstGeom>
        </p:spPr>
      </p:pic>
      <p:sp>
        <p:nvSpPr>
          <p:cNvPr id="41" name="Rectangle: Single Corner Rounded 40">
            <a:extLst>
              <a:ext uri="{FF2B5EF4-FFF2-40B4-BE49-F238E27FC236}">
                <a16:creationId xmlns:a16="http://schemas.microsoft.com/office/drawing/2014/main" id="{CD667D1F-4D1B-4468-826E-60EDE6E2EE98}"/>
              </a:ext>
            </a:extLst>
          </p:cNvPr>
          <p:cNvSpPr/>
          <p:nvPr/>
        </p:nvSpPr>
        <p:spPr>
          <a:xfrm>
            <a:off x="688620" y="537169"/>
            <a:ext cx="8322197"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Abstract</a:t>
            </a:r>
          </a:p>
        </p:txBody>
      </p:sp>
      <p:sp>
        <p:nvSpPr>
          <p:cNvPr id="43" name="Rectangle: Rounded Corners 42">
            <a:extLst>
              <a:ext uri="{FF2B5EF4-FFF2-40B4-BE49-F238E27FC236}">
                <a16:creationId xmlns:a16="http://schemas.microsoft.com/office/drawing/2014/main" id="{2DFA0FFE-4269-483E-A4F0-E0BA1EFA488D}"/>
              </a:ext>
            </a:extLst>
          </p:cNvPr>
          <p:cNvSpPr/>
          <p:nvPr/>
        </p:nvSpPr>
        <p:spPr>
          <a:xfrm>
            <a:off x="717355" y="13687260"/>
            <a:ext cx="2933508" cy="288373"/>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chemeClr val="bg1"/>
                </a:solidFill>
              </a:rPr>
              <a:t>Conceptual Model</a:t>
            </a:r>
          </a:p>
        </p:txBody>
      </p:sp>
      <p:sp>
        <p:nvSpPr>
          <p:cNvPr id="45" name="Rectangle 44">
            <a:extLst>
              <a:ext uri="{FF2B5EF4-FFF2-40B4-BE49-F238E27FC236}">
                <a16:creationId xmlns:a16="http://schemas.microsoft.com/office/drawing/2014/main" id="{82FA05D3-028C-4089-891F-0C7024A09318}"/>
              </a:ext>
            </a:extLst>
          </p:cNvPr>
          <p:cNvSpPr/>
          <p:nvPr/>
        </p:nvSpPr>
        <p:spPr>
          <a:xfrm>
            <a:off x="583876" y="1547366"/>
            <a:ext cx="11860865" cy="6124754"/>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The Project is an application and architecture of how to use the Microservices Architecture to build an Interactive Learning services for students of practical faculties to optimize the performance, applying different design patterns that can integrate any type of services or platforms or programming languages, this architecture is composed of internal and external services as components or small projects that interact with each other. the business vision of the project takes the student into a lifecycle of 4 levels (Skills Building – Entertainment - Interaction – Career development) using Internal services like project, course, schedule, tasks, games and assignment management; and external services like communities, teams, companies, training centers, market places and integration by the business using new methods of interaction like evaluation, chatting, blogging and cv development using standards, </a:t>
            </a:r>
          </a:p>
          <a:p>
            <a:r>
              <a:rPr lang="en-US" sz="2800" dirty="0">
                <a:ln w="0"/>
                <a:effectLst>
                  <a:outerShdw blurRad="38100" dist="19050" dir="2700000" algn="tl" rotWithShape="0">
                    <a:schemeClr val="dk1">
                      <a:alpha val="40000"/>
                    </a:schemeClr>
                  </a:outerShdw>
                </a:effectLst>
              </a:rPr>
              <a:t>the conceptual model show these interactions of Microservices illustrated in the following figure</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46" name="Rectangle: Single Corner Rounded 45">
            <a:extLst>
              <a:ext uri="{FF2B5EF4-FFF2-40B4-BE49-F238E27FC236}">
                <a16:creationId xmlns:a16="http://schemas.microsoft.com/office/drawing/2014/main" id="{FD4749A6-A181-4F0E-90BE-8D14FCAF5D03}"/>
              </a:ext>
            </a:extLst>
          </p:cNvPr>
          <p:cNvSpPr/>
          <p:nvPr/>
        </p:nvSpPr>
        <p:spPr>
          <a:xfrm>
            <a:off x="727666" y="14582390"/>
            <a:ext cx="8322197"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Background</a:t>
            </a:r>
          </a:p>
        </p:txBody>
      </p:sp>
      <p:sp>
        <p:nvSpPr>
          <p:cNvPr id="47" name="Rectangle 46">
            <a:extLst>
              <a:ext uri="{FF2B5EF4-FFF2-40B4-BE49-F238E27FC236}">
                <a16:creationId xmlns:a16="http://schemas.microsoft.com/office/drawing/2014/main" id="{A42A88D1-BC7B-4FE9-B076-6752A4FABD34}"/>
              </a:ext>
            </a:extLst>
          </p:cNvPr>
          <p:cNvSpPr/>
          <p:nvPr/>
        </p:nvSpPr>
        <p:spPr>
          <a:xfrm>
            <a:off x="583876" y="15614021"/>
            <a:ext cx="11860865" cy="2246769"/>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	The Traditional Monolithic systems have not the ability to sustain the learning systems and they don’t scalable enough to integrate new methodologies of learning from the external environments. Accepting the Microservice architecture and the Agile processes to these environments make a new life for solving all the problems.</a:t>
            </a:r>
            <a:endParaRPr lang="en-US" sz="2800" b="0" cap="none" spc="0" dirty="0">
              <a:ln w="0"/>
              <a:solidFill>
                <a:schemeClr val="tx1"/>
              </a:solidFill>
              <a:effectLst>
                <a:outerShdw blurRad="38100" dist="19050" dir="2700000" algn="tl" rotWithShape="0">
                  <a:schemeClr val="dk1">
                    <a:alpha val="40000"/>
                  </a:schemeClr>
                </a:outerShdw>
              </a:effectLst>
            </a:endParaRPr>
          </a:p>
        </p:txBody>
      </p:sp>
      <p:sp>
        <p:nvSpPr>
          <p:cNvPr id="48" name="Rectangle 47">
            <a:extLst>
              <a:ext uri="{FF2B5EF4-FFF2-40B4-BE49-F238E27FC236}">
                <a16:creationId xmlns:a16="http://schemas.microsoft.com/office/drawing/2014/main" id="{031CFD78-DC7A-4AF0-9EE2-5332A17E13AE}"/>
              </a:ext>
            </a:extLst>
          </p:cNvPr>
          <p:cNvSpPr/>
          <p:nvPr/>
        </p:nvSpPr>
        <p:spPr>
          <a:xfrm>
            <a:off x="583875" y="18046386"/>
            <a:ext cx="11860865" cy="2677656"/>
          </a:xfrm>
          <a:prstGeom prst="rect">
            <a:avLst/>
          </a:prstGeom>
          <a:noFill/>
        </p:spPr>
        <p:txBody>
          <a:bodyPr wrap="square" lIns="91440" tIns="45720" rIns="91440" bIns="45720">
            <a:spAutoFit/>
          </a:bodyPr>
          <a:lstStyle/>
          <a:p>
            <a:r>
              <a:rPr lang="en-US" sz="2800" dirty="0">
                <a:ln w="0"/>
                <a:effectLst>
                  <a:outerShdw blurRad="38100" dist="19050" dir="2700000" algn="tl" rotWithShape="0">
                    <a:schemeClr val="dk1">
                      <a:alpha val="40000"/>
                    </a:schemeClr>
                  </a:outerShdw>
                </a:effectLst>
              </a:rPr>
              <a:t>•	Imagine that the faculty need to adapt a new service, with different development architecture and different programming languages, the traditional systems can’t handle it, but the Microservice have this ability to merge and conquer all other systems; make the process of development very easy by divide the development teams to SCRUMS illustrating the process in the following figure.</a:t>
            </a:r>
            <a:endParaRPr lang="en-US" sz="2800" b="0" cap="none" spc="0" dirty="0">
              <a:ln w="0"/>
              <a:solidFill>
                <a:schemeClr val="tx1"/>
              </a:solidFill>
              <a:effectLst>
                <a:outerShdw blurRad="38100" dist="19050" dir="2700000" algn="tl" rotWithShape="0">
                  <a:schemeClr val="dk1">
                    <a:alpha val="40000"/>
                  </a:schemeClr>
                </a:outerShdw>
              </a:effectLst>
            </a:endParaRPr>
          </a:p>
        </p:txBody>
      </p:sp>
      <p:pic>
        <p:nvPicPr>
          <p:cNvPr id="51" name="Picture 50">
            <a:extLst>
              <a:ext uri="{FF2B5EF4-FFF2-40B4-BE49-F238E27FC236}">
                <a16:creationId xmlns:a16="http://schemas.microsoft.com/office/drawing/2014/main" id="{EB1DE7C3-14DF-4CE7-92EB-9CE652BCCFC1}"/>
              </a:ext>
            </a:extLst>
          </p:cNvPr>
          <p:cNvPicPr>
            <a:picLocks noChangeAspect="1"/>
          </p:cNvPicPr>
          <p:nvPr/>
        </p:nvPicPr>
        <p:blipFill rotWithShape="1">
          <a:blip r:embed="rId8">
            <a:extLst>
              <a:ext uri="{28A0092B-C50C-407E-A947-70E740481C1C}">
                <a14:useLocalDpi xmlns:a14="http://schemas.microsoft.com/office/drawing/2010/main" val="0"/>
              </a:ext>
            </a:extLst>
          </a:blip>
          <a:srcRect l="2231" t="4065" r="3065" b="10107"/>
          <a:stretch/>
        </p:blipFill>
        <p:spPr>
          <a:xfrm>
            <a:off x="583875" y="20909638"/>
            <a:ext cx="11524174" cy="5914062"/>
          </a:xfrm>
          <a:prstGeom prst="rect">
            <a:avLst/>
          </a:prstGeom>
        </p:spPr>
      </p:pic>
      <p:sp>
        <p:nvSpPr>
          <p:cNvPr id="52" name="Rectangle: Single Corner Rounded 51">
            <a:extLst>
              <a:ext uri="{FF2B5EF4-FFF2-40B4-BE49-F238E27FC236}">
                <a16:creationId xmlns:a16="http://schemas.microsoft.com/office/drawing/2014/main" id="{C337C4E0-2B2D-4E15-94A4-FD9F0B9460B1}"/>
              </a:ext>
            </a:extLst>
          </p:cNvPr>
          <p:cNvSpPr/>
          <p:nvPr/>
        </p:nvSpPr>
        <p:spPr>
          <a:xfrm>
            <a:off x="556717" y="27009296"/>
            <a:ext cx="8322197"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Objectives</a:t>
            </a:r>
          </a:p>
        </p:txBody>
      </p:sp>
      <p:sp>
        <p:nvSpPr>
          <p:cNvPr id="54" name="Rectangle: Rounded Corners 53">
            <a:extLst>
              <a:ext uri="{FF2B5EF4-FFF2-40B4-BE49-F238E27FC236}">
                <a16:creationId xmlns:a16="http://schemas.microsoft.com/office/drawing/2014/main" id="{2F53F401-452D-4AB3-B8BA-A905D954D53A}"/>
              </a:ext>
            </a:extLst>
          </p:cNvPr>
          <p:cNvSpPr/>
          <p:nvPr/>
        </p:nvSpPr>
        <p:spPr>
          <a:xfrm>
            <a:off x="556717" y="27963699"/>
            <a:ext cx="3094146" cy="72653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200" b="1" dirty="0">
                <a:solidFill>
                  <a:schemeClr val="bg1"/>
                </a:solidFill>
              </a:rPr>
              <a:t>Project Team </a:t>
            </a:r>
          </a:p>
        </p:txBody>
      </p:sp>
      <p:sp>
        <p:nvSpPr>
          <p:cNvPr id="55" name="Arrow: Notched Right 54">
            <a:extLst>
              <a:ext uri="{FF2B5EF4-FFF2-40B4-BE49-F238E27FC236}">
                <a16:creationId xmlns:a16="http://schemas.microsoft.com/office/drawing/2014/main" id="{39921C75-C3E3-4BF1-B795-553FAF363ADE}"/>
              </a:ext>
            </a:extLst>
          </p:cNvPr>
          <p:cNvSpPr/>
          <p:nvPr/>
        </p:nvSpPr>
        <p:spPr>
          <a:xfrm>
            <a:off x="3968050" y="27805874"/>
            <a:ext cx="3094146" cy="1078523"/>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6" name="Rectangle: Rounded Corners 55">
            <a:extLst>
              <a:ext uri="{FF2B5EF4-FFF2-40B4-BE49-F238E27FC236}">
                <a16:creationId xmlns:a16="http://schemas.microsoft.com/office/drawing/2014/main" id="{9BD6A2BE-930F-4552-BC17-3EE04B98E000}"/>
              </a:ext>
            </a:extLst>
          </p:cNvPr>
          <p:cNvSpPr/>
          <p:nvPr/>
        </p:nvSpPr>
        <p:spPr>
          <a:xfrm>
            <a:off x="32940692" y="27750946"/>
            <a:ext cx="4496495" cy="1365091"/>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b="1" dirty="0">
                <a:solidFill>
                  <a:schemeClr val="bg1"/>
                </a:solidFill>
              </a:rPr>
              <a:t>TAVSS join the external worlds with the faculty service bus and create a new life for every student to have a realistic learning techniques</a:t>
            </a:r>
          </a:p>
        </p:txBody>
      </p:sp>
      <p:sp>
        <p:nvSpPr>
          <p:cNvPr id="57" name="Rectangle: Rounded Corners 56">
            <a:extLst>
              <a:ext uri="{FF2B5EF4-FFF2-40B4-BE49-F238E27FC236}">
                <a16:creationId xmlns:a16="http://schemas.microsoft.com/office/drawing/2014/main" id="{F7401C1A-EDB5-4A16-8D90-E8740B2C257A}"/>
              </a:ext>
            </a:extLst>
          </p:cNvPr>
          <p:cNvSpPr/>
          <p:nvPr/>
        </p:nvSpPr>
        <p:spPr>
          <a:xfrm>
            <a:off x="556717" y="29654970"/>
            <a:ext cx="3094146" cy="72653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200" b="1" dirty="0">
                <a:solidFill>
                  <a:schemeClr val="bg1"/>
                </a:solidFill>
              </a:rPr>
              <a:t>Faculty</a:t>
            </a:r>
          </a:p>
        </p:txBody>
      </p:sp>
      <p:sp>
        <p:nvSpPr>
          <p:cNvPr id="58" name="Arrow: Notched Right 57">
            <a:extLst>
              <a:ext uri="{FF2B5EF4-FFF2-40B4-BE49-F238E27FC236}">
                <a16:creationId xmlns:a16="http://schemas.microsoft.com/office/drawing/2014/main" id="{F824339F-D0AF-485D-AFDD-31B1433EED6E}"/>
              </a:ext>
            </a:extLst>
          </p:cNvPr>
          <p:cNvSpPr/>
          <p:nvPr/>
        </p:nvSpPr>
        <p:spPr>
          <a:xfrm>
            <a:off x="3968050" y="28876539"/>
            <a:ext cx="3094146" cy="2283399"/>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9" name="Rectangle: Rounded Corners 58">
            <a:extLst>
              <a:ext uri="{FF2B5EF4-FFF2-40B4-BE49-F238E27FC236}">
                <a16:creationId xmlns:a16="http://schemas.microsoft.com/office/drawing/2014/main" id="{5B9A06EA-2632-415A-BB2C-1A6AB3F8E3E8}"/>
              </a:ext>
            </a:extLst>
          </p:cNvPr>
          <p:cNvSpPr/>
          <p:nvPr/>
        </p:nvSpPr>
        <p:spPr>
          <a:xfrm>
            <a:off x="7186481" y="29070700"/>
            <a:ext cx="5112900" cy="51834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Improving Teaching Techniques</a:t>
            </a:r>
          </a:p>
        </p:txBody>
      </p:sp>
      <p:sp>
        <p:nvSpPr>
          <p:cNvPr id="60" name="Rectangle: Rounded Corners 59">
            <a:extLst>
              <a:ext uri="{FF2B5EF4-FFF2-40B4-BE49-F238E27FC236}">
                <a16:creationId xmlns:a16="http://schemas.microsoft.com/office/drawing/2014/main" id="{4BF438BD-23EA-45F3-BD9E-2037AB8F6926}"/>
              </a:ext>
            </a:extLst>
          </p:cNvPr>
          <p:cNvSpPr/>
          <p:nvPr/>
        </p:nvSpPr>
        <p:spPr>
          <a:xfrm>
            <a:off x="7209072" y="29710339"/>
            <a:ext cx="5112900" cy="51834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Optimizing System Performance</a:t>
            </a:r>
          </a:p>
        </p:txBody>
      </p:sp>
      <p:sp>
        <p:nvSpPr>
          <p:cNvPr id="61" name="Rectangle: Rounded Corners 60">
            <a:extLst>
              <a:ext uri="{FF2B5EF4-FFF2-40B4-BE49-F238E27FC236}">
                <a16:creationId xmlns:a16="http://schemas.microsoft.com/office/drawing/2014/main" id="{66B2B5F6-B5EE-4B43-9908-C6DD34704E07}"/>
              </a:ext>
            </a:extLst>
          </p:cNvPr>
          <p:cNvSpPr/>
          <p:nvPr/>
        </p:nvSpPr>
        <p:spPr>
          <a:xfrm>
            <a:off x="7225638" y="30313741"/>
            <a:ext cx="5112900" cy="51834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Integrate External Services</a:t>
            </a:r>
          </a:p>
        </p:txBody>
      </p:sp>
      <p:sp>
        <p:nvSpPr>
          <p:cNvPr id="62" name="Rectangle: Rounded Corners 61">
            <a:extLst>
              <a:ext uri="{FF2B5EF4-FFF2-40B4-BE49-F238E27FC236}">
                <a16:creationId xmlns:a16="http://schemas.microsoft.com/office/drawing/2014/main" id="{57F23C89-4C35-499C-9D52-08FDB84A25BC}"/>
              </a:ext>
            </a:extLst>
          </p:cNvPr>
          <p:cNvSpPr/>
          <p:nvPr/>
        </p:nvSpPr>
        <p:spPr>
          <a:xfrm>
            <a:off x="556717" y="31494857"/>
            <a:ext cx="3094146" cy="72653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3200" b="1" dirty="0">
                <a:solidFill>
                  <a:schemeClr val="bg1"/>
                </a:solidFill>
              </a:rPr>
              <a:t>Students</a:t>
            </a:r>
          </a:p>
        </p:txBody>
      </p:sp>
      <p:sp>
        <p:nvSpPr>
          <p:cNvPr id="63" name="Arrow: Notched Right 62">
            <a:extLst>
              <a:ext uri="{FF2B5EF4-FFF2-40B4-BE49-F238E27FC236}">
                <a16:creationId xmlns:a16="http://schemas.microsoft.com/office/drawing/2014/main" id="{57BE2DC4-105F-4F34-8A90-FA1DA3941F1A}"/>
              </a:ext>
            </a:extLst>
          </p:cNvPr>
          <p:cNvSpPr/>
          <p:nvPr/>
        </p:nvSpPr>
        <p:spPr>
          <a:xfrm>
            <a:off x="3889766" y="31159939"/>
            <a:ext cx="3094146" cy="1397286"/>
          </a:xfrm>
          <a:prstGeom prst="notchedRight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02DB6D32-A2F5-4CF4-815A-3D80311AD598}"/>
              </a:ext>
            </a:extLst>
          </p:cNvPr>
          <p:cNvSpPr/>
          <p:nvPr/>
        </p:nvSpPr>
        <p:spPr>
          <a:xfrm>
            <a:off x="7170025" y="31322579"/>
            <a:ext cx="5274713" cy="51834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Connecting to work places</a:t>
            </a:r>
          </a:p>
        </p:txBody>
      </p:sp>
      <p:sp>
        <p:nvSpPr>
          <p:cNvPr id="65" name="Rectangle: Rounded Corners 64">
            <a:extLst>
              <a:ext uri="{FF2B5EF4-FFF2-40B4-BE49-F238E27FC236}">
                <a16:creationId xmlns:a16="http://schemas.microsoft.com/office/drawing/2014/main" id="{8D76411C-D2AA-4DDB-8BF3-5ABA6FA3E45E}"/>
              </a:ext>
            </a:extLst>
          </p:cNvPr>
          <p:cNvSpPr/>
          <p:nvPr/>
        </p:nvSpPr>
        <p:spPr>
          <a:xfrm>
            <a:off x="7138938" y="31962219"/>
            <a:ext cx="5305801" cy="51834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Challenging &amp; interactive Learning</a:t>
            </a:r>
          </a:p>
        </p:txBody>
      </p:sp>
      <p:sp>
        <p:nvSpPr>
          <p:cNvPr id="66" name="Rectangle: Single Corner Rounded 65">
            <a:extLst>
              <a:ext uri="{FF2B5EF4-FFF2-40B4-BE49-F238E27FC236}">
                <a16:creationId xmlns:a16="http://schemas.microsoft.com/office/drawing/2014/main" id="{C82B6F8C-9FB8-43B9-87B1-3F6C1C03E8BB}"/>
              </a:ext>
            </a:extLst>
          </p:cNvPr>
          <p:cNvSpPr/>
          <p:nvPr/>
        </p:nvSpPr>
        <p:spPr>
          <a:xfrm>
            <a:off x="32917685" y="562524"/>
            <a:ext cx="8322197"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RESULTS</a:t>
            </a:r>
          </a:p>
        </p:txBody>
      </p:sp>
      <p:pic>
        <p:nvPicPr>
          <p:cNvPr id="68" name="Picture 67">
            <a:extLst>
              <a:ext uri="{FF2B5EF4-FFF2-40B4-BE49-F238E27FC236}">
                <a16:creationId xmlns:a16="http://schemas.microsoft.com/office/drawing/2014/main" id="{E0503F35-3137-4F83-8CC6-51622073DA6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917685" y="1522918"/>
            <a:ext cx="6068511" cy="4793953"/>
          </a:xfrm>
          <a:prstGeom prst="rect">
            <a:avLst/>
          </a:prstGeom>
        </p:spPr>
      </p:pic>
      <p:pic>
        <p:nvPicPr>
          <p:cNvPr id="69" name="Picture 68">
            <a:extLst>
              <a:ext uri="{FF2B5EF4-FFF2-40B4-BE49-F238E27FC236}">
                <a16:creationId xmlns:a16="http://schemas.microsoft.com/office/drawing/2014/main" id="{BB80CAB4-3AA9-4AD0-9901-184C82B5AA03}"/>
              </a:ext>
            </a:extLst>
          </p:cNvPr>
          <p:cNvPicPr>
            <a:picLocks noChangeAspect="1"/>
          </p:cNvPicPr>
          <p:nvPr/>
        </p:nvPicPr>
        <p:blipFill>
          <a:blip r:embed="rId10"/>
          <a:stretch>
            <a:fillRect/>
          </a:stretch>
        </p:blipFill>
        <p:spPr>
          <a:xfrm>
            <a:off x="39078580" y="1522918"/>
            <a:ext cx="4667250" cy="4793953"/>
          </a:xfrm>
          <a:prstGeom prst="rect">
            <a:avLst/>
          </a:prstGeom>
        </p:spPr>
      </p:pic>
      <p:pic>
        <p:nvPicPr>
          <p:cNvPr id="3" name="Picture 2">
            <a:extLst>
              <a:ext uri="{FF2B5EF4-FFF2-40B4-BE49-F238E27FC236}">
                <a16:creationId xmlns:a16="http://schemas.microsoft.com/office/drawing/2014/main" id="{D38F32D6-C64A-42EE-8D05-B37C57512C0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260311" y="9656527"/>
            <a:ext cx="10047013" cy="7388293"/>
          </a:xfrm>
          <a:prstGeom prst="rect">
            <a:avLst/>
          </a:prstGeom>
        </p:spPr>
      </p:pic>
      <p:sp>
        <p:nvSpPr>
          <p:cNvPr id="67" name="Rectangle: Single Corner Rounded 66">
            <a:extLst>
              <a:ext uri="{FF2B5EF4-FFF2-40B4-BE49-F238E27FC236}">
                <a16:creationId xmlns:a16="http://schemas.microsoft.com/office/drawing/2014/main" id="{1CB3DE8D-772F-425A-83DD-94161898478E}"/>
              </a:ext>
            </a:extLst>
          </p:cNvPr>
          <p:cNvSpPr/>
          <p:nvPr/>
        </p:nvSpPr>
        <p:spPr>
          <a:xfrm>
            <a:off x="32917685" y="6599899"/>
            <a:ext cx="7694660"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Consuming Microservices</a:t>
            </a:r>
          </a:p>
        </p:txBody>
      </p:sp>
      <p:sp>
        <p:nvSpPr>
          <p:cNvPr id="4" name="Rectangle 3">
            <a:extLst>
              <a:ext uri="{FF2B5EF4-FFF2-40B4-BE49-F238E27FC236}">
                <a16:creationId xmlns:a16="http://schemas.microsoft.com/office/drawing/2014/main" id="{E97C5CF4-D280-46AD-98CC-BA03C8817071}"/>
              </a:ext>
            </a:extLst>
          </p:cNvPr>
          <p:cNvSpPr/>
          <p:nvPr/>
        </p:nvSpPr>
        <p:spPr>
          <a:xfrm>
            <a:off x="33346664" y="10428791"/>
            <a:ext cx="1898248" cy="144683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2" name="Rectangle 11">
            <a:extLst>
              <a:ext uri="{FF2B5EF4-FFF2-40B4-BE49-F238E27FC236}">
                <a16:creationId xmlns:a16="http://schemas.microsoft.com/office/drawing/2014/main" id="{2C58AAEC-99E1-487A-A1D3-557AC06E8D65}"/>
              </a:ext>
            </a:extLst>
          </p:cNvPr>
          <p:cNvSpPr/>
          <p:nvPr/>
        </p:nvSpPr>
        <p:spPr>
          <a:xfrm>
            <a:off x="33346664" y="7778187"/>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Courses</a:t>
            </a:r>
          </a:p>
          <a:p>
            <a:pPr algn="ctr"/>
            <a:r>
              <a:rPr lang="en-US" dirty="0"/>
              <a:t>Microservice</a:t>
            </a:r>
          </a:p>
        </p:txBody>
      </p:sp>
      <p:sp>
        <p:nvSpPr>
          <p:cNvPr id="70" name="Rectangle 69">
            <a:extLst>
              <a:ext uri="{FF2B5EF4-FFF2-40B4-BE49-F238E27FC236}">
                <a16:creationId xmlns:a16="http://schemas.microsoft.com/office/drawing/2014/main" id="{E5348E28-9F04-4BD4-8DEC-901723B8FA09}"/>
              </a:ext>
            </a:extLst>
          </p:cNvPr>
          <p:cNvSpPr/>
          <p:nvPr/>
        </p:nvSpPr>
        <p:spPr>
          <a:xfrm>
            <a:off x="33242491" y="767212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C40AD151-0FBF-4863-AD3D-613000B6C199}"/>
              </a:ext>
            </a:extLst>
          </p:cNvPr>
          <p:cNvSpPr/>
          <p:nvPr/>
        </p:nvSpPr>
        <p:spPr>
          <a:xfrm>
            <a:off x="35140740" y="767212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0C5B3331-AA9C-4AC2-BE03-78B0AB2D6857}"/>
              </a:ext>
            </a:extLst>
          </p:cNvPr>
          <p:cNvSpPr/>
          <p:nvPr/>
        </p:nvSpPr>
        <p:spPr>
          <a:xfrm>
            <a:off x="37087948" y="7741249"/>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Communities</a:t>
            </a:r>
          </a:p>
          <a:p>
            <a:pPr algn="ctr"/>
            <a:r>
              <a:rPr lang="en-US" dirty="0"/>
              <a:t>Microservice</a:t>
            </a:r>
          </a:p>
        </p:txBody>
      </p:sp>
      <p:sp>
        <p:nvSpPr>
          <p:cNvPr id="73" name="Rectangle 72">
            <a:extLst>
              <a:ext uri="{FF2B5EF4-FFF2-40B4-BE49-F238E27FC236}">
                <a16:creationId xmlns:a16="http://schemas.microsoft.com/office/drawing/2014/main" id="{300D0DF4-5B91-48ED-BE0E-5AC35CD99003}"/>
              </a:ext>
            </a:extLst>
          </p:cNvPr>
          <p:cNvSpPr/>
          <p:nvPr/>
        </p:nvSpPr>
        <p:spPr>
          <a:xfrm>
            <a:off x="36983775" y="7635182"/>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0A0E22A6-0826-4797-A19E-4A4F09BF97D7}"/>
              </a:ext>
            </a:extLst>
          </p:cNvPr>
          <p:cNvSpPr/>
          <p:nvPr/>
        </p:nvSpPr>
        <p:spPr>
          <a:xfrm>
            <a:off x="38882024" y="7635182"/>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7E9C023-DCF9-430C-A8A5-6929EDE84785}"/>
              </a:ext>
            </a:extLst>
          </p:cNvPr>
          <p:cNvSpPr/>
          <p:nvPr/>
        </p:nvSpPr>
        <p:spPr>
          <a:xfrm>
            <a:off x="41304903" y="7741249"/>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Identity</a:t>
            </a:r>
          </a:p>
          <a:p>
            <a:pPr algn="ctr"/>
            <a:r>
              <a:rPr lang="en-US" dirty="0"/>
              <a:t>Microservices</a:t>
            </a:r>
          </a:p>
        </p:txBody>
      </p:sp>
      <p:sp>
        <p:nvSpPr>
          <p:cNvPr id="76" name="Rectangle 75">
            <a:extLst>
              <a:ext uri="{FF2B5EF4-FFF2-40B4-BE49-F238E27FC236}">
                <a16:creationId xmlns:a16="http://schemas.microsoft.com/office/drawing/2014/main" id="{E033F163-F56E-4D75-B234-BFA5CFFD78B1}"/>
              </a:ext>
            </a:extLst>
          </p:cNvPr>
          <p:cNvSpPr/>
          <p:nvPr/>
        </p:nvSpPr>
        <p:spPr>
          <a:xfrm>
            <a:off x="41200730" y="7635182"/>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E56E1EE9-C331-4D2D-9E1C-3F4AE2ECDC3F}"/>
              </a:ext>
            </a:extLst>
          </p:cNvPr>
          <p:cNvSpPr/>
          <p:nvPr/>
        </p:nvSpPr>
        <p:spPr>
          <a:xfrm>
            <a:off x="43098979" y="7635182"/>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64E5D61-5058-435B-8C9C-085998C47FAC}"/>
              </a:ext>
            </a:extLst>
          </p:cNvPr>
          <p:cNvSpPr/>
          <p:nvPr/>
        </p:nvSpPr>
        <p:spPr>
          <a:xfrm>
            <a:off x="33364484" y="17611997"/>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Acclaims</a:t>
            </a:r>
          </a:p>
          <a:p>
            <a:pPr algn="ctr"/>
            <a:r>
              <a:rPr lang="en-US" dirty="0"/>
              <a:t>Microservice</a:t>
            </a:r>
          </a:p>
        </p:txBody>
      </p:sp>
      <p:sp>
        <p:nvSpPr>
          <p:cNvPr id="79" name="Rectangle 78">
            <a:extLst>
              <a:ext uri="{FF2B5EF4-FFF2-40B4-BE49-F238E27FC236}">
                <a16:creationId xmlns:a16="http://schemas.microsoft.com/office/drawing/2014/main" id="{D3CB8D4B-AF71-4D75-BE13-B0A49C046946}"/>
              </a:ext>
            </a:extLst>
          </p:cNvPr>
          <p:cNvSpPr/>
          <p:nvPr/>
        </p:nvSpPr>
        <p:spPr>
          <a:xfrm>
            <a:off x="33260311" y="1750593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1708C138-57F8-4281-BBA4-8712FEC07883}"/>
              </a:ext>
            </a:extLst>
          </p:cNvPr>
          <p:cNvSpPr/>
          <p:nvPr/>
        </p:nvSpPr>
        <p:spPr>
          <a:xfrm>
            <a:off x="35158560" y="1750593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771046FD-A5FB-4A6A-A6D8-9AE485617ED3}"/>
              </a:ext>
            </a:extLst>
          </p:cNvPr>
          <p:cNvSpPr/>
          <p:nvPr/>
        </p:nvSpPr>
        <p:spPr>
          <a:xfrm>
            <a:off x="37087948" y="17611997"/>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Project</a:t>
            </a:r>
          </a:p>
          <a:p>
            <a:pPr algn="ctr"/>
            <a:r>
              <a:rPr lang="en-US" dirty="0"/>
              <a:t>Microservice</a:t>
            </a:r>
          </a:p>
        </p:txBody>
      </p:sp>
      <p:sp>
        <p:nvSpPr>
          <p:cNvPr id="82" name="Rectangle 81">
            <a:extLst>
              <a:ext uri="{FF2B5EF4-FFF2-40B4-BE49-F238E27FC236}">
                <a16:creationId xmlns:a16="http://schemas.microsoft.com/office/drawing/2014/main" id="{ED7480A0-1B29-43F7-A046-50C7A9249369}"/>
              </a:ext>
            </a:extLst>
          </p:cNvPr>
          <p:cNvSpPr/>
          <p:nvPr/>
        </p:nvSpPr>
        <p:spPr>
          <a:xfrm>
            <a:off x="36983775" y="1750593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8F34C18-235E-4164-BF8D-3EF0E6E57C12}"/>
              </a:ext>
            </a:extLst>
          </p:cNvPr>
          <p:cNvSpPr/>
          <p:nvPr/>
        </p:nvSpPr>
        <p:spPr>
          <a:xfrm>
            <a:off x="38882024" y="17505930"/>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5D7B9EE-8316-41E3-9E23-25AE1D7F5D67}"/>
              </a:ext>
            </a:extLst>
          </p:cNvPr>
          <p:cNvSpPr/>
          <p:nvPr/>
        </p:nvSpPr>
        <p:spPr>
          <a:xfrm>
            <a:off x="41304903" y="17656932"/>
            <a:ext cx="1898248" cy="86877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Real-Time</a:t>
            </a:r>
          </a:p>
          <a:p>
            <a:pPr algn="ctr"/>
            <a:r>
              <a:rPr lang="en-US" dirty="0"/>
              <a:t>Microservices</a:t>
            </a:r>
          </a:p>
        </p:txBody>
      </p:sp>
      <p:sp>
        <p:nvSpPr>
          <p:cNvPr id="85" name="Rectangle 84">
            <a:extLst>
              <a:ext uri="{FF2B5EF4-FFF2-40B4-BE49-F238E27FC236}">
                <a16:creationId xmlns:a16="http://schemas.microsoft.com/office/drawing/2014/main" id="{6304B24D-689B-438E-956A-2172339EE75E}"/>
              </a:ext>
            </a:extLst>
          </p:cNvPr>
          <p:cNvSpPr/>
          <p:nvPr/>
        </p:nvSpPr>
        <p:spPr>
          <a:xfrm>
            <a:off x="41200730" y="17550865"/>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FB8C65B-29F6-42C5-9ABB-CC444AEC07B8}"/>
              </a:ext>
            </a:extLst>
          </p:cNvPr>
          <p:cNvSpPr/>
          <p:nvPr/>
        </p:nvSpPr>
        <p:spPr>
          <a:xfrm>
            <a:off x="43098979" y="17550865"/>
            <a:ext cx="208345" cy="115747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38" name="Connector: Elbow 37">
            <a:extLst>
              <a:ext uri="{FF2B5EF4-FFF2-40B4-BE49-F238E27FC236}">
                <a16:creationId xmlns:a16="http://schemas.microsoft.com/office/drawing/2014/main" id="{8A52DAE6-1FEC-4F3A-A7B9-E1606FA04B3D}"/>
              </a:ext>
            </a:extLst>
          </p:cNvPr>
          <p:cNvCxnSpPr>
            <a:stCxn id="70" idx="1"/>
            <a:endCxn id="4" idx="1"/>
          </p:cNvCxnSpPr>
          <p:nvPr/>
        </p:nvCxnSpPr>
        <p:spPr>
          <a:xfrm rot="10800000" flipH="1" flipV="1">
            <a:off x="33242490" y="8250855"/>
            <a:ext cx="104173" cy="2901354"/>
          </a:xfrm>
          <a:prstGeom prst="bentConnector3">
            <a:avLst>
              <a:gd name="adj1" fmla="val -219443"/>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87" name="Rectangle 86">
            <a:extLst>
              <a:ext uri="{FF2B5EF4-FFF2-40B4-BE49-F238E27FC236}">
                <a16:creationId xmlns:a16="http://schemas.microsoft.com/office/drawing/2014/main" id="{01325F3C-ED4E-4124-B938-DE1A67D774A1}"/>
              </a:ext>
            </a:extLst>
          </p:cNvPr>
          <p:cNvSpPr/>
          <p:nvPr/>
        </p:nvSpPr>
        <p:spPr>
          <a:xfrm>
            <a:off x="35575251" y="10011430"/>
            <a:ext cx="5950558" cy="7033390"/>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88" name="Connector: Elbow 87">
            <a:extLst>
              <a:ext uri="{FF2B5EF4-FFF2-40B4-BE49-F238E27FC236}">
                <a16:creationId xmlns:a16="http://schemas.microsoft.com/office/drawing/2014/main" id="{BA68FBD7-C828-4ED8-817B-F4EC8CC05E91}"/>
              </a:ext>
            </a:extLst>
          </p:cNvPr>
          <p:cNvCxnSpPr>
            <a:cxnSpLocks/>
            <a:stCxn id="72" idx="2"/>
            <a:endCxn id="87" idx="0"/>
          </p:cNvCxnSpPr>
          <p:nvPr/>
        </p:nvCxnSpPr>
        <p:spPr>
          <a:xfrm rot="16200000" flipH="1">
            <a:off x="37593099" y="9053999"/>
            <a:ext cx="1401404" cy="513458"/>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Connector: Elbow 88">
            <a:extLst>
              <a:ext uri="{FF2B5EF4-FFF2-40B4-BE49-F238E27FC236}">
                <a16:creationId xmlns:a16="http://schemas.microsoft.com/office/drawing/2014/main" id="{207D714A-9BB9-4D26-A76D-489D49CBBBDE}"/>
              </a:ext>
            </a:extLst>
          </p:cNvPr>
          <p:cNvCxnSpPr>
            <a:cxnSpLocks/>
            <a:stCxn id="75" idx="2"/>
            <a:endCxn id="90" idx="0"/>
          </p:cNvCxnSpPr>
          <p:nvPr/>
        </p:nvCxnSpPr>
        <p:spPr>
          <a:xfrm rot="5400000">
            <a:off x="41736734" y="8955605"/>
            <a:ext cx="862873" cy="171714"/>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E7A79B76-84E2-46D8-99BC-1DC2651F07C3}"/>
              </a:ext>
            </a:extLst>
          </p:cNvPr>
          <p:cNvSpPr/>
          <p:nvPr/>
        </p:nvSpPr>
        <p:spPr>
          <a:xfrm>
            <a:off x="41133189" y="9472899"/>
            <a:ext cx="1898248" cy="538609"/>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92" name="Rectangle 91">
            <a:extLst>
              <a:ext uri="{FF2B5EF4-FFF2-40B4-BE49-F238E27FC236}">
                <a16:creationId xmlns:a16="http://schemas.microsoft.com/office/drawing/2014/main" id="{B8E306AB-0C8B-42A9-9534-83483235F316}"/>
              </a:ext>
            </a:extLst>
          </p:cNvPr>
          <p:cNvSpPr/>
          <p:nvPr/>
        </p:nvSpPr>
        <p:spPr>
          <a:xfrm>
            <a:off x="41751975" y="10299836"/>
            <a:ext cx="1555349" cy="6851051"/>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3" name="Connector: Elbow 92">
            <a:extLst>
              <a:ext uri="{FF2B5EF4-FFF2-40B4-BE49-F238E27FC236}">
                <a16:creationId xmlns:a16="http://schemas.microsoft.com/office/drawing/2014/main" id="{2A6F2A0A-D1D6-4EBA-80E8-AF445161D521}"/>
              </a:ext>
            </a:extLst>
          </p:cNvPr>
          <p:cNvCxnSpPr>
            <a:cxnSpLocks/>
            <a:stCxn id="84" idx="0"/>
            <a:endCxn id="92" idx="2"/>
          </p:cNvCxnSpPr>
          <p:nvPr/>
        </p:nvCxnSpPr>
        <p:spPr>
          <a:xfrm rot="5400000" flipH="1" flipV="1">
            <a:off x="42138816" y="17266099"/>
            <a:ext cx="506045" cy="275623"/>
          </a:xfrm>
          <a:prstGeom prst="bentConnector3">
            <a:avLst>
              <a:gd name="adj1" fmla="val 50000"/>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E36CB7A-4077-4368-B830-B58B01706E3C}"/>
              </a:ext>
            </a:extLst>
          </p:cNvPr>
          <p:cNvSpPr/>
          <p:nvPr/>
        </p:nvSpPr>
        <p:spPr>
          <a:xfrm>
            <a:off x="33364483" y="14222239"/>
            <a:ext cx="1898248" cy="1446835"/>
          </a:xfrm>
          <a:prstGeom prst="rect">
            <a:avLst/>
          </a:prstGeom>
          <a:noFill/>
          <a:ln w="762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97" name="Connector: Elbow 96">
            <a:extLst>
              <a:ext uri="{FF2B5EF4-FFF2-40B4-BE49-F238E27FC236}">
                <a16:creationId xmlns:a16="http://schemas.microsoft.com/office/drawing/2014/main" id="{CA2B2AF0-36A6-445D-8DE9-401B522511FB}"/>
              </a:ext>
            </a:extLst>
          </p:cNvPr>
          <p:cNvCxnSpPr>
            <a:cxnSpLocks/>
            <a:stCxn id="79" idx="1"/>
            <a:endCxn id="96" idx="1"/>
          </p:cNvCxnSpPr>
          <p:nvPr/>
        </p:nvCxnSpPr>
        <p:spPr>
          <a:xfrm rot="10800000" flipH="1">
            <a:off x="33260311" y="14945657"/>
            <a:ext cx="104172" cy="3139008"/>
          </a:xfrm>
          <a:prstGeom prst="bentConnector3">
            <a:avLst>
              <a:gd name="adj1" fmla="val -219445"/>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0" name="Rectangle 99">
            <a:extLst>
              <a:ext uri="{FF2B5EF4-FFF2-40B4-BE49-F238E27FC236}">
                <a16:creationId xmlns:a16="http://schemas.microsoft.com/office/drawing/2014/main" id="{2EAF87B7-9B94-4073-8D2E-AC01C1585763}"/>
              </a:ext>
            </a:extLst>
          </p:cNvPr>
          <p:cNvSpPr/>
          <p:nvPr/>
        </p:nvSpPr>
        <p:spPr>
          <a:xfrm>
            <a:off x="33290692" y="11963806"/>
            <a:ext cx="1898248" cy="1446835"/>
          </a:xfrm>
          <a:prstGeom prst="rect">
            <a:avLst/>
          </a:prstGeom>
          <a:noFill/>
          <a:ln w="76200"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cxnSp>
        <p:nvCxnSpPr>
          <p:cNvPr id="101" name="Connector: Elbow 100">
            <a:extLst>
              <a:ext uri="{FF2B5EF4-FFF2-40B4-BE49-F238E27FC236}">
                <a16:creationId xmlns:a16="http://schemas.microsoft.com/office/drawing/2014/main" id="{2C489FAF-802E-4670-A564-4E00BF84BD6D}"/>
              </a:ext>
            </a:extLst>
          </p:cNvPr>
          <p:cNvCxnSpPr>
            <a:cxnSpLocks/>
            <a:stCxn id="82" idx="1"/>
            <a:endCxn id="100" idx="3"/>
          </p:cNvCxnSpPr>
          <p:nvPr/>
        </p:nvCxnSpPr>
        <p:spPr>
          <a:xfrm rot="10800000">
            <a:off x="35188941" y="12687225"/>
            <a:ext cx="1794835" cy="5397441"/>
          </a:xfrm>
          <a:prstGeom prst="bentConnector3">
            <a:avLst>
              <a:gd name="adj1" fmla="val 86577"/>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نتيجة بحث الصور عن ‪business model canvas‬‏">
            <a:extLst>
              <a:ext uri="{FF2B5EF4-FFF2-40B4-BE49-F238E27FC236}">
                <a16:creationId xmlns:a16="http://schemas.microsoft.com/office/drawing/2014/main" id="{7ECE0F5A-B982-43EA-9AA6-77F95D74C27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2217197" y="19758829"/>
            <a:ext cx="11674004" cy="6573525"/>
          </a:xfrm>
          <a:prstGeom prst="rect">
            <a:avLst/>
          </a:prstGeom>
          <a:noFill/>
          <a:extLst>
            <a:ext uri="{909E8E84-426E-40DD-AFC4-6F175D3DCCD1}">
              <a14:hiddenFill xmlns:a14="http://schemas.microsoft.com/office/drawing/2010/main">
                <a:solidFill>
                  <a:srgbClr val="FFFFFF"/>
                </a:solidFill>
              </a14:hiddenFill>
            </a:ext>
          </a:extLst>
        </p:spPr>
      </p:pic>
      <p:sp>
        <p:nvSpPr>
          <p:cNvPr id="108" name="Rectangle: Single Corner Rounded 107">
            <a:extLst>
              <a:ext uri="{FF2B5EF4-FFF2-40B4-BE49-F238E27FC236}">
                <a16:creationId xmlns:a16="http://schemas.microsoft.com/office/drawing/2014/main" id="{4E9E2600-613F-41AB-BCA8-705EBBA36337}"/>
              </a:ext>
            </a:extLst>
          </p:cNvPr>
          <p:cNvSpPr/>
          <p:nvPr/>
        </p:nvSpPr>
        <p:spPr>
          <a:xfrm>
            <a:off x="33231453" y="18977851"/>
            <a:ext cx="7694660" cy="726535"/>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Business Model/Cost</a:t>
            </a:r>
          </a:p>
        </p:txBody>
      </p:sp>
      <p:sp>
        <p:nvSpPr>
          <p:cNvPr id="109" name="Oval 108">
            <a:extLst>
              <a:ext uri="{FF2B5EF4-FFF2-40B4-BE49-F238E27FC236}">
                <a16:creationId xmlns:a16="http://schemas.microsoft.com/office/drawing/2014/main" id="{F230D388-62A1-48BA-8FEA-AF96D296D0C9}"/>
              </a:ext>
            </a:extLst>
          </p:cNvPr>
          <p:cNvSpPr/>
          <p:nvPr/>
        </p:nvSpPr>
        <p:spPr>
          <a:xfrm>
            <a:off x="32492823" y="20692607"/>
            <a:ext cx="1797177" cy="781384"/>
          </a:xfrm>
          <a:prstGeom prst="ellipse">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Faculty</a:t>
            </a:r>
          </a:p>
        </p:txBody>
      </p:sp>
      <p:sp>
        <p:nvSpPr>
          <p:cNvPr id="113" name="Oval 112">
            <a:extLst>
              <a:ext uri="{FF2B5EF4-FFF2-40B4-BE49-F238E27FC236}">
                <a16:creationId xmlns:a16="http://schemas.microsoft.com/office/drawing/2014/main" id="{FB9D1CFB-7DBD-4813-BEE5-21498F7EAA93}"/>
              </a:ext>
            </a:extLst>
          </p:cNvPr>
          <p:cNvSpPr/>
          <p:nvPr/>
        </p:nvSpPr>
        <p:spPr>
          <a:xfrm>
            <a:off x="32253423" y="25550970"/>
            <a:ext cx="1735159" cy="781384"/>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solidFill>
              <a:srgbClr val="20487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Cloud Server</a:t>
            </a:r>
          </a:p>
        </p:txBody>
      </p:sp>
      <p:sp>
        <p:nvSpPr>
          <p:cNvPr id="110" name="Rectangle 109">
            <a:extLst>
              <a:ext uri="{FF2B5EF4-FFF2-40B4-BE49-F238E27FC236}">
                <a16:creationId xmlns:a16="http://schemas.microsoft.com/office/drawing/2014/main" id="{13DED4E7-5DE7-4B8D-9A8B-655703DE12A9}"/>
              </a:ext>
            </a:extLst>
          </p:cNvPr>
          <p:cNvSpPr/>
          <p:nvPr/>
        </p:nvSpPr>
        <p:spPr>
          <a:xfrm>
            <a:off x="32678173" y="21499463"/>
            <a:ext cx="1611827" cy="1223612"/>
          </a:xfrm>
          <a:prstGeom prst="rect">
            <a:avLst/>
          </a:prstGeom>
          <a:solidFill>
            <a:srgbClr val="E2AC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DE9AB85B-E04D-4FF9-8B90-9A073D6E9C9F}"/>
              </a:ext>
            </a:extLst>
          </p:cNvPr>
          <p:cNvSpPr/>
          <p:nvPr/>
        </p:nvSpPr>
        <p:spPr>
          <a:xfrm>
            <a:off x="32527307" y="21635782"/>
            <a:ext cx="1847057" cy="641282"/>
          </a:xfrm>
          <a:prstGeom prst="ellipse">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Companies</a:t>
            </a:r>
          </a:p>
        </p:txBody>
      </p:sp>
      <p:sp>
        <p:nvSpPr>
          <p:cNvPr id="121" name="Oval 120">
            <a:extLst>
              <a:ext uri="{FF2B5EF4-FFF2-40B4-BE49-F238E27FC236}">
                <a16:creationId xmlns:a16="http://schemas.microsoft.com/office/drawing/2014/main" id="{B1562918-7CA2-4222-AF9F-ADB0E8D6D3B2}"/>
              </a:ext>
            </a:extLst>
          </p:cNvPr>
          <p:cNvSpPr/>
          <p:nvPr/>
        </p:nvSpPr>
        <p:spPr>
          <a:xfrm>
            <a:off x="32534383" y="22427906"/>
            <a:ext cx="1847057" cy="641282"/>
          </a:xfrm>
          <a:prstGeom prst="ellipse">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2700000" scaled="1"/>
            <a:tileRect/>
          </a:gra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b="1" dirty="0"/>
              <a:t>Microsoft</a:t>
            </a:r>
          </a:p>
        </p:txBody>
      </p:sp>
      <p:sp>
        <p:nvSpPr>
          <p:cNvPr id="122" name="Rectangle 121">
            <a:extLst>
              <a:ext uri="{FF2B5EF4-FFF2-40B4-BE49-F238E27FC236}">
                <a16:creationId xmlns:a16="http://schemas.microsoft.com/office/drawing/2014/main" id="{81FE3A74-F382-43FC-BA8E-595F8B3DE6BA}"/>
              </a:ext>
            </a:extLst>
          </p:cNvPr>
          <p:cNvSpPr/>
          <p:nvPr/>
        </p:nvSpPr>
        <p:spPr>
          <a:xfrm>
            <a:off x="34868779" y="22773754"/>
            <a:ext cx="1611827" cy="1223612"/>
          </a:xfrm>
          <a:prstGeom prst="rect">
            <a:avLst/>
          </a:prstGeom>
          <a:solidFill>
            <a:srgbClr val="E36B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2BB25DDA-F4EC-42AB-BE6D-3C1DEA89854E}"/>
              </a:ext>
            </a:extLst>
          </p:cNvPr>
          <p:cNvSpPr/>
          <p:nvPr/>
        </p:nvSpPr>
        <p:spPr>
          <a:xfrm>
            <a:off x="34843091" y="22919400"/>
            <a:ext cx="1407779" cy="386470"/>
          </a:xfrm>
          <a:prstGeom prst="ellipse">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Architecture</a:t>
            </a:r>
          </a:p>
        </p:txBody>
      </p:sp>
      <p:sp>
        <p:nvSpPr>
          <p:cNvPr id="124" name="Oval 123">
            <a:extLst>
              <a:ext uri="{FF2B5EF4-FFF2-40B4-BE49-F238E27FC236}">
                <a16:creationId xmlns:a16="http://schemas.microsoft.com/office/drawing/2014/main" id="{2C162BB4-FD9C-4437-8D68-E70F256FC86C}"/>
              </a:ext>
            </a:extLst>
          </p:cNvPr>
          <p:cNvSpPr/>
          <p:nvPr/>
        </p:nvSpPr>
        <p:spPr>
          <a:xfrm>
            <a:off x="34871361" y="23448638"/>
            <a:ext cx="1407779" cy="386470"/>
          </a:xfrm>
          <a:prstGeom prst="ellipse">
            <a:avLst/>
          </a:prstGeom>
          <a:solidFill>
            <a:schemeClr val="accent2">
              <a:lumMod val="7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200" b="1" dirty="0"/>
              <a:t>Team Work</a:t>
            </a:r>
          </a:p>
        </p:txBody>
      </p:sp>
      <p:sp>
        <p:nvSpPr>
          <p:cNvPr id="125" name="Rectangle 124">
            <a:extLst>
              <a:ext uri="{FF2B5EF4-FFF2-40B4-BE49-F238E27FC236}">
                <a16:creationId xmlns:a16="http://schemas.microsoft.com/office/drawing/2014/main" id="{EE2A3AFB-2CEA-45E2-8B93-79BEFD78977D}"/>
              </a:ext>
            </a:extLst>
          </p:cNvPr>
          <p:cNvSpPr/>
          <p:nvPr/>
        </p:nvSpPr>
        <p:spPr>
          <a:xfrm>
            <a:off x="35068503" y="24528407"/>
            <a:ext cx="1611827" cy="1223612"/>
          </a:xfrm>
          <a:prstGeom prst="rect">
            <a:avLst/>
          </a:prstGeom>
          <a:solidFill>
            <a:srgbClr val="20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0F4DA075-8C1D-4289-9C14-08CE074EC298}"/>
              </a:ext>
            </a:extLst>
          </p:cNvPr>
          <p:cNvSpPr/>
          <p:nvPr/>
        </p:nvSpPr>
        <p:spPr>
          <a:xfrm>
            <a:off x="35988867" y="25215286"/>
            <a:ext cx="1735159" cy="781384"/>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solidFill>
              <a:srgbClr val="20487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Devices</a:t>
            </a:r>
            <a:endParaRPr lang="en-US" sz="1400" b="1" dirty="0"/>
          </a:p>
        </p:txBody>
      </p:sp>
      <p:sp>
        <p:nvSpPr>
          <p:cNvPr id="127" name="Oval 126">
            <a:extLst>
              <a:ext uri="{FF2B5EF4-FFF2-40B4-BE49-F238E27FC236}">
                <a16:creationId xmlns:a16="http://schemas.microsoft.com/office/drawing/2014/main" id="{6BE5DE46-49CD-4F26-8F08-169C047FAAC9}"/>
              </a:ext>
            </a:extLst>
          </p:cNvPr>
          <p:cNvSpPr/>
          <p:nvPr/>
        </p:nvSpPr>
        <p:spPr>
          <a:xfrm>
            <a:off x="34024807" y="25151482"/>
            <a:ext cx="1735159" cy="781384"/>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solidFill>
              <a:srgbClr val="20487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Development Tools</a:t>
            </a:r>
          </a:p>
        </p:txBody>
      </p:sp>
      <p:sp>
        <p:nvSpPr>
          <p:cNvPr id="128" name="Rectangle 127">
            <a:extLst>
              <a:ext uri="{FF2B5EF4-FFF2-40B4-BE49-F238E27FC236}">
                <a16:creationId xmlns:a16="http://schemas.microsoft.com/office/drawing/2014/main" id="{D9874A64-2775-4979-9288-F66EC7DF76D9}"/>
              </a:ext>
            </a:extLst>
          </p:cNvPr>
          <p:cNvSpPr/>
          <p:nvPr/>
        </p:nvSpPr>
        <p:spPr>
          <a:xfrm>
            <a:off x="34930444" y="20596430"/>
            <a:ext cx="1611827" cy="1141907"/>
          </a:xfrm>
          <a:prstGeom prst="rect">
            <a:avLst/>
          </a:prstGeom>
          <a:solidFill>
            <a:srgbClr val="4F81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F86D941C-DC3E-4D53-B94E-AC4A24A35993}"/>
              </a:ext>
            </a:extLst>
          </p:cNvPr>
          <p:cNvSpPr/>
          <p:nvPr/>
        </p:nvSpPr>
        <p:spPr>
          <a:xfrm>
            <a:off x="34854319" y="20884373"/>
            <a:ext cx="1735159" cy="386470"/>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solidFill>
              <a:srgbClr val="20487C"/>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b="1" dirty="0"/>
              <a:t>Platforms</a:t>
            </a:r>
            <a:endParaRPr lang="en-US" sz="1400" b="1" dirty="0"/>
          </a:p>
        </p:txBody>
      </p:sp>
      <p:sp>
        <p:nvSpPr>
          <p:cNvPr id="130" name="Rectangle 129">
            <a:extLst>
              <a:ext uri="{FF2B5EF4-FFF2-40B4-BE49-F238E27FC236}">
                <a16:creationId xmlns:a16="http://schemas.microsoft.com/office/drawing/2014/main" id="{E168EC0C-2CB7-41B0-91CB-1E13BDDB025E}"/>
              </a:ext>
            </a:extLst>
          </p:cNvPr>
          <p:cNvSpPr/>
          <p:nvPr/>
        </p:nvSpPr>
        <p:spPr>
          <a:xfrm>
            <a:off x="37305882" y="21499463"/>
            <a:ext cx="1611827" cy="1269841"/>
          </a:xfrm>
          <a:prstGeom prst="rect">
            <a:avLst/>
          </a:prstGeom>
          <a:solidFill>
            <a:srgbClr val="01B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7361F62E-02AC-4046-B031-A581088D6A4E}"/>
              </a:ext>
            </a:extLst>
          </p:cNvPr>
          <p:cNvSpPr/>
          <p:nvPr/>
        </p:nvSpPr>
        <p:spPr>
          <a:xfrm>
            <a:off x="39588903" y="22723075"/>
            <a:ext cx="1611827" cy="1269841"/>
          </a:xfrm>
          <a:prstGeom prst="rect">
            <a:avLst/>
          </a:prstGeom>
          <a:solidFill>
            <a:srgbClr val="20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F73057BC-1E06-4823-B3BF-E5BC26A7BEEB}"/>
              </a:ext>
            </a:extLst>
          </p:cNvPr>
          <p:cNvSpPr/>
          <p:nvPr/>
        </p:nvSpPr>
        <p:spPr>
          <a:xfrm>
            <a:off x="39816224" y="24756139"/>
            <a:ext cx="1611827" cy="12698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3925B1E4-AF85-47CA-B5D7-FF318E628332}"/>
              </a:ext>
            </a:extLst>
          </p:cNvPr>
          <p:cNvSpPr/>
          <p:nvPr/>
        </p:nvSpPr>
        <p:spPr>
          <a:xfrm>
            <a:off x="41966001" y="21470202"/>
            <a:ext cx="1611827" cy="1269841"/>
          </a:xfrm>
          <a:prstGeom prst="rect">
            <a:avLst/>
          </a:prstGeom>
          <a:solidFill>
            <a:srgbClr val="F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6EA83AD0-8700-4E19-B38C-D81EB356BC70}"/>
              </a:ext>
            </a:extLst>
          </p:cNvPr>
          <p:cNvSpPr/>
          <p:nvPr/>
        </p:nvSpPr>
        <p:spPr>
          <a:xfrm>
            <a:off x="39605360" y="20590126"/>
            <a:ext cx="1611827" cy="1269841"/>
          </a:xfrm>
          <a:prstGeom prst="rect">
            <a:avLst/>
          </a:prstGeom>
          <a:solidFill>
            <a:srgbClr val="008F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533A9642-37E2-4CAB-84B6-5BF0D1620CCC}"/>
              </a:ext>
            </a:extLst>
          </p:cNvPr>
          <p:cNvSpPr/>
          <p:nvPr/>
        </p:nvSpPr>
        <p:spPr>
          <a:xfrm>
            <a:off x="37138483" y="20686915"/>
            <a:ext cx="1847713" cy="1051421"/>
          </a:xfrm>
          <a:prstGeom prst="ellipse">
            <a:avLst/>
          </a:prstGeom>
          <a:gradFill flip="none" rotWithShape="1">
            <a:gsLst>
              <a:gs pos="0">
                <a:srgbClr val="01B0F1">
                  <a:shade val="30000"/>
                  <a:satMod val="115000"/>
                </a:srgbClr>
              </a:gs>
              <a:gs pos="50000">
                <a:srgbClr val="01B0F1">
                  <a:shade val="67500"/>
                  <a:satMod val="115000"/>
                </a:srgbClr>
              </a:gs>
              <a:gs pos="100000">
                <a:srgbClr val="01B0F1">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Integration between faculties and companies</a:t>
            </a:r>
          </a:p>
        </p:txBody>
      </p:sp>
      <p:sp>
        <p:nvSpPr>
          <p:cNvPr id="137" name="Oval 136">
            <a:extLst>
              <a:ext uri="{FF2B5EF4-FFF2-40B4-BE49-F238E27FC236}">
                <a16:creationId xmlns:a16="http://schemas.microsoft.com/office/drawing/2014/main" id="{E271D3A8-E94E-43A0-AD7B-96FE5FCD0BBD}"/>
              </a:ext>
            </a:extLst>
          </p:cNvPr>
          <p:cNvSpPr/>
          <p:nvPr/>
        </p:nvSpPr>
        <p:spPr>
          <a:xfrm>
            <a:off x="37114571" y="21859967"/>
            <a:ext cx="1847713" cy="806455"/>
          </a:xfrm>
          <a:prstGeom prst="ellipse">
            <a:avLst/>
          </a:prstGeom>
          <a:gradFill flip="none" rotWithShape="1">
            <a:gsLst>
              <a:gs pos="0">
                <a:srgbClr val="01B0F1">
                  <a:shade val="30000"/>
                  <a:satMod val="115000"/>
                </a:srgbClr>
              </a:gs>
              <a:gs pos="50000">
                <a:srgbClr val="01B0F1">
                  <a:shade val="67500"/>
                  <a:satMod val="115000"/>
                </a:srgbClr>
              </a:gs>
              <a:gs pos="100000">
                <a:srgbClr val="01B0F1">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Badges and Certifications</a:t>
            </a:r>
          </a:p>
        </p:txBody>
      </p:sp>
      <p:sp>
        <p:nvSpPr>
          <p:cNvPr id="138" name="Oval 137">
            <a:extLst>
              <a:ext uri="{FF2B5EF4-FFF2-40B4-BE49-F238E27FC236}">
                <a16:creationId xmlns:a16="http://schemas.microsoft.com/office/drawing/2014/main" id="{9A542C4B-492B-4390-B49E-459D8BF0A10B}"/>
              </a:ext>
            </a:extLst>
          </p:cNvPr>
          <p:cNvSpPr/>
          <p:nvPr/>
        </p:nvSpPr>
        <p:spPr>
          <a:xfrm>
            <a:off x="37133073" y="22701633"/>
            <a:ext cx="1847713" cy="806455"/>
          </a:xfrm>
          <a:prstGeom prst="ellipse">
            <a:avLst/>
          </a:prstGeom>
          <a:gradFill flip="none" rotWithShape="1">
            <a:gsLst>
              <a:gs pos="0">
                <a:srgbClr val="01B0F1">
                  <a:shade val="30000"/>
                  <a:satMod val="115000"/>
                </a:srgbClr>
              </a:gs>
              <a:gs pos="50000">
                <a:srgbClr val="01B0F1">
                  <a:shade val="67500"/>
                  <a:satMod val="115000"/>
                </a:srgbClr>
              </a:gs>
              <a:gs pos="100000">
                <a:srgbClr val="01B0F1">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Content Contribution</a:t>
            </a:r>
          </a:p>
        </p:txBody>
      </p:sp>
      <p:sp>
        <p:nvSpPr>
          <p:cNvPr id="139" name="Oval 138">
            <a:extLst>
              <a:ext uri="{FF2B5EF4-FFF2-40B4-BE49-F238E27FC236}">
                <a16:creationId xmlns:a16="http://schemas.microsoft.com/office/drawing/2014/main" id="{61E50413-89A3-46C0-87EF-73F160A96B73}"/>
              </a:ext>
            </a:extLst>
          </p:cNvPr>
          <p:cNvSpPr/>
          <p:nvPr/>
        </p:nvSpPr>
        <p:spPr>
          <a:xfrm>
            <a:off x="38665046" y="25043410"/>
            <a:ext cx="1847713" cy="806455"/>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Company</a:t>
            </a:r>
          </a:p>
        </p:txBody>
      </p:sp>
      <p:sp>
        <p:nvSpPr>
          <p:cNvPr id="140" name="Oval 139">
            <a:extLst>
              <a:ext uri="{FF2B5EF4-FFF2-40B4-BE49-F238E27FC236}">
                <a16:creationId xmlns:a16="http://schemas.microsoft.com/office/drawing/2014/main" id="{D3D2EABD-E534-4BE4-A47F-E6D8EBCDEAD0}"/>
              </a:ext>
            </a:extLst>
          </p:cNvPr>
          <p:cNvSpPr/>
          <p:nvPr/>
        </p:nvSpPr>
        <p:spPr>
          <a:xfrm>
            <a:off x="41200730" y="25040834"/>
            <a:ext cx="1847713" cy="806455"/>
          </a:xfrm>
          <a:prstGeom prst="ellipse">
            <a:avLst/>
          </a:prstGeom>
          <a:gradFill flip="none" rotWithShape="1">
            <a:gsLst>
              <a:gs pos="0">
                <a:srgbClr val="C00000">
                  <a:shade val="30000"/>
                  <a:satMod val="115000"/>
                </a:srgbClr>
              </a:gs>
              <a:gs pos="50000">
                <a:srgbClr val="C00000">
                  <a:shade val="67500"/>
                  <a:satMod val="115000"/>
                </a:srgbClr>
              </a:gs>
              <a:gs pos="100000">
                <a:srgbClr val="C0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Faculty</a:t>
            </a:r>
          </a:p>
        </p:txBody>
      </p:sp>
      <p:sp>
        <p:nvSpPr>
          <p:cNvPr id="141" name="Oval 140">
            <a:extLst>
              <a:ext uri="{FF2B5EF4-FFF2-40B4-BE49-F238E27FC236}">
                <a16:creationId xmlns:a16="http://schemas.microsoft.com/office/drawing/2014/main" id="{3350F55A-8BBA-4864-A461-4CDAD9000890}"/>
              </a:ext>
            </a:extLst>
          </p:cNvPr>
          <p:cNvSpPr/>
          <p:nvPr/>
        </p:nvSpPr>
        <p:spPr>
          <a:xfrm>
            <a:off x="39412124" y="22501597"/>
            <a:ext cx="1847713" cy="806455"/>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Web App</a:t>
            </a:r>
          </a:p>
        </p:txBody>
      </p:sp>
      <p:sp>
        <p:nvSpPr>
          <p:cNvPr id="142" name="Oval 141">
            <a:extLst>
              <a:ext uri="{FF2B5EF4-FFF2-40B4-BE49-F238E27FC236}">
                <a16:creationId xmlns:a16="http://schemas.microsoft.com/office/drawing/2014/main" id="{8A29BFDA-992E-4809-B9D2-7A5EF0C100E0}"/>
              </a:ext>
            </a:extLst>
          </p:cNvPr>
          <p:cNvSpPr/>
          <p:nvPr/>
        </p:nvSpPr>
        <p:spPr>
          <a:xfrm>
            <a:off x="39487416" y="23355235"/>
            <a:ext cx="1847713" cy="806455"/>
          </a:xfrm>
          <a:prstGeom prst="ellipse">
            <a:avLst/>
          </a:prstGeom>
          <a:gradFill flip="none" rotWithShape="1">
            <a:gsLst>
              <a:gs pos="0">
                <a:srgbClr val="20487C">
                  <a:shade val="30000"/>
                  <a:satMod val="115000"/>
                </a:srgbClr>
              </a:gs>
              <a:gs pos="50000">
                <a:srgbClr val="20487C">
                  <a:shade val="67500"/>
                  <a:satMod val="115000"/>
                </a:srgbClr>
              </a:gs>
              <a:gs pos="100000">
                <a:srgbClr val="20487C">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Mobile App</a:t>
            </a:r>
          </a:p>
        </p:txBody>
      </p:sp>
      <p:sp>
        <p:nvSpPr>
          <p:cNvPr id="143" name="Oval 142">
            <a:extLst>
              <a:ext uri="{FF2B5EF4-FFF2-40B4-BE49-F238E27FC236}">
                <a16:creationId xmlns:a16="http://schemas.microsoft.com/office/drawing/2014/main" id="{FD6EF6A6-7333-450A-92F3-C8F874061D3F}"/>
              </a:ext>
            </a:extLst>
          </p:cNvPr>
          <p:cNvSpPr/>
          <p:nvPr/>
        </p:nvSpPr>
        <p:spPr>
          <a:xfrm>
            <a:off x="41811072" y="20724042"/>
            <a:ext cx="1847713" cy="806455"/>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Faculty</a:t>
            </a:r>
          </a:p>
        </p:txBody>
      </p:sp>
      <p:sp>
        <p:nvSpPr>
          <p:cNvPr id="144" name="Oval 143">
            <a:extLst>
              <a:ext uri="{FF2B5EF4-FFF2-40B4-BE49-F238E27FC236}">
                <a16:creationId xmlns:a16="http://schemas.microsoft.com/office/drawing/2014/main" id="{9CA04B2D-56F3-49DC-B002-038B776AD655}"/>
              </a:ext>
            </a:extLst>
          </p:cNvPr>
          <p:cNvSpPr/>
          <p:nvPr/>
        </p:nvSpPr>
        <p:spPr>
          <a:xfrm>
            <a:off x="41786856" y="21615222"/>
            <a:ext cx="1916448" cy="711603"/>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Companies</a:t>
            </a:r>
          </a:p>
        </p:txBody>
      </p:sp>
      <p:sp>
        <p:nvSpPr>
          <p:cNvPr id="145" name="Oval 144">
            <a:extLst>
              <a:ext uri="{FF2B5EF4-FFF2-40B4-BE49-F238E27FC236}">
                <a16:creationId xmlns:a16="http://schemas.microsoft.com/office/drawing/2014/main" id="{193C9F9C-4B69-4B5F-8B7D-D81368F1A939}"/>
              </a:ext>
            </a:extLst>
          </p:cNvPr>
          <p:cNvSpPr/>
          <p:nvPr/>
        </p:nvSpPr>
        <p:spPr>
          <a:xfrm>
            <a:off x="41725786" y="22376413"/>
            <a:ext cx="1916448" cy="711603"/>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Students</a:t>
            </a:r>
          </a:p>
        </p:txBody>
      </p:sp>
      <p:sp>
        <p:nvSpPr>
          <p:cNvPr id="146" name="Oval 145">
            <a:extLst>
              <a:ext uri="{FF2B5EF4-FFF2-40B4-BE49-F238E27FC236}">
                <a16:creationId xmlns:a16="http://schemas.microsoft.com/office/drawing/2014/main" id="{4280B4C1-F227-4768-B83E-557400591093}"/>
              </a:ext>
            </a:extLst>
          </p:cNvPr>
          <p:cNvSpPr/>
          <p:nvPr/>
        </p:nvSpPr>
        <p:spPr>
          <a:xfrm>
            <a:off x="41751975" y="23155066"/>
            <a:ext cx="1916448" cy="711603"/>
          </a:xfrm>
          <a:prstGeom prst="ellipse">
            <a:avLst/>
          </a:prstGeom>
          <a:gradFill flip="none" rotWithShape="1">
            <a:gsLst>
              <a:gs pos="0">
                <a:srgbClr val="FF0000">
                  <a:shade val="30000"/>
                  <a:satMod val="115000"/>
                </a:srgbClr>
              </a:gs>
              <a:gs pos="50000">
                <a:srgbClr val="FF0000">
                  <a:shade val="67500"/>
                  <a:satMod val="115000"/>
                </a:srgbClr>
              </a:gs>
              <a:gs pos="100000">
                <a:srgbClr val="FF0000">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2000" b="1" dirty="0"/>
              <a:t>Doctors</a:t>
            </a:r>
          </a:p>
        </p:txBody>
      </p:sp>
      <p:sp>
        <p:nvSpPr>
          <p:cNvPr id="147" name="Oval 146">
            <a:extLst>
              <a:ext uri="{FF2B5EF4-FFF2-40B4-BE49-F238E27FC236}">
                <a16:creationId xmlns:a16="http://schemas.microsoft.com/office/drawing/2014/main" id="{4B28974E-1C1D-48DC-BDB2-96257B19123D}"/>
              </a:ext>
            </a:extLst>
          </p:cNvPr>
          <p:cNvSpPr/>
          <p:nvPr/>
        </p:nvSpPr>
        <p:spPr>
          <a:xfrm>
            <a:off x="39330059" y="20594490"/>
            <a:ext cx="1005921" cy="453398"/>
          </a:xfrm>
          <a:prstGeom prst="ellipse">
            <a:avLst/>
          </a:prstGeom>
          <a:gradFill flip="none" rotWithShape="1">
            <a:gsLst>
              <a:gs pos="0">
                <a:srgbClr val="008F3F">
                  <a:shade val="30000"/>
                  <a:satMod val="115000"/>
                </a:srgbClr>
              </a:gs>
              <a:gs pos="50000">
                <a:srgbClr val="008F3F">
                  <a:shade val="67500"/>
                  <a:satMod val="115000"/>
                </a:srgbClr>
              </a:gs>
              <a:gs pos="100000">
                <a:srgbClr val="008F3F">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Games</a:t>
            </a:r>
            <a:endParaRPr lang="en-US" sz="2000" b="1" dirty="0"/>
          </a:p>
        </p:txBody>
      </p:sp>
      <p:sp>
        <p:nvSpPr>
          <p:cNvPr id="148" name="Oval 147">
            <a:extLst>
              <a:ext uri="{FF2B5EF4-FFF2-40B4-BE49-F238E27FC236}">
                <a16:creationId xmlns:a16="http://schemas.microsoft.com/office/drawing/2014/main" id="{050E87C9-C8FB-4649-8D2E-4451D6845B36}"/>
              </a:ext>
            </a:extLst>
          </p:cNvPr>
          <p:cNvSpPr/>
          <p:nvPr/>
        </p:nvSpPr>
        <p:spPr>
          <a:xfrm>
            <a:off x="40365680" y="20586106"/>
            <a:ext cx="1109451" cy="453398"/>
          </a:xfrm>
          <a:prstGeom prst="ellipse">
            <a:avLst/>
          </a:prstGeom>
          <a:gradFill flip="none" rotWithShape="1">
            <a:gsLst>
              <a:gs pos="0">
                <a:srgbClr val="008F3F">
                  <a:shade val="30000"/>
                  <a:satMod val="115000"/>
                </a:srgbClr>
              </a:gs>
              <a:gs pos="50000">
                <a:srgbClr val="008F3F">
                  <a:shade val="67500"/>
                  <a:satMod val="115000"/>
                </a:srgbClr>
              </a:gs>
              <a:gs pos="100000">
                <a:srgbClr val="008F3F">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Ranking</a:t>
            </a:r>
            <a:endParaRPr lang="en-US" sz="2000" b="1" dirty="0"/>
          </a:p>
        </p:txBody>
      </p:sp>
      <p:sp>
        <p:nvSpPr>
          <p:cNvPr id="149" name="Oval 148">
            <a:extLst>
              <a:ext uri="{FF2B5EF4-FFF2-40B4-BE49-F238E27FC236}">
                <a16:creationId xmlns:a16="http://schemas.microsoft.com/office/drawing/2014/main" id="{251FB1FD-5759-43A6-B9E7-862DD5FFFFE1}"/>
              </a:ext>
            </a:extLst>
          </p:cNvPr>
          <p:cNvSpPr/>
          <p:nvPr/>
        </p:nvSpPr>
        <p:spPr>
          <a:xfrm>
            <a:off x="39347416" y="21225046"/>
            <a:ext cx="1005921" cy="453398"/>
          </a:xfrm>
          <a:prstGeom prst="ellipse">
            <a:avLst/>
          </a:prstGeom>
          <a:gradFill flip="none" rotWithShape="1">
            <a:gsLst>
              <a:gs pos="0">
                <a:srgbClr val="008F3F">
                  <a:shade val="30000"/>
                  <a:satMod val="115000"/>
                </a:srgbClr>
              </a:gs>
              <a:gs pos="50000">
                <a:srgbClr val="008F3F">
                  <a:shade val="67500"/>
                  <a:satMod val="115000"/>
                </a:srgbClr>
              </a:gs>
              <a:gs pos="100000">
                <a:srgbClr val="008F3F">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b="1" dirty="0"/>
              <a:t>Exams</a:t>
            </a:r>
            <a:endParaRPr lang="en-US" sz="2000" b="1" dirty="0"/>
          </a:p>
        </p:txBody>
      </p:sp>
      <p:sp>
        <p:nvSpPr>
          <p:cNvPr id="150" name="Oval 149">
            <a:extLst>
              <a:ext uri="{FF2B5EF4-FFF2-40B4-BE49-F238E27FC236}">
                <a16:creationId xmlns:a16="http://schemas.microsoft.com/office/drawing/2014/main" id="{C572CFE6-29B9-41CB-BF4D-837E7C00E213}"/>
              </a:ext>
            </a:extLst>
          </p:cNvPr>
          <p:cNvSpPr/>
          <p:nvPr/>
        </p:nvSpPr>
        <p:spPr>
          <a:xfrm>
            <a:off x="40101521" y="21526713"/>
            <a:ext cx="1257738" cy="453398"/>
          </a:xfrm>
          <a:prstGeom prst="ellipse">
            <a:avLst/>
          </a:prstGeom>
          <a:gradFill flip="none" rotWithShape="1">
            <a:gsLst>
              <a:gs pos="0">
                <a:srgbClr val="008F3F">
                  <a:shade val="30000"/>
                  <a:satMod val="115000"/>
                </a:srgbClr>
              </a:gs>
              <a:gs pos="50000">
                <a:srgbClr val="008F3F">
                  <a:shade val="67500"/>
                  <a:satMod val="115000"/>
                </a:srgbClr>
              </a:gs>
              <a:gs pos="100000">
                <a:srgbClr val="008F3F">
                  <a:shade val="100000"/>
                  <a:satMod val="115000"/>
                </a:srgbClr>
              </a:gs>
            </a:gsLst>
            <a:lin ang="2700000" scaled="1"/>
            <a:tileRect/>
          </a:gra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100" b="1" dirty="0"/>
              <a:t>Notification</a:t>
            </a:r>
            <a:endParaRPr lang="en-US" sz="1600" b="1" dirty="0"/>
          </a:p>
        </p:txBody>
      </p:sp>
      <p:sp>
        <p:nvSpPr>
          <p:cNvPr id="151" name="Rectangle: Single Corner Rounded 150">
            <a:extLst>
              <a:ext uri="{FF2B5EF4-FFF2-40B4-BE49-F238E27FC236}">
                <a16:creationId xmlns:a16="http://schemas.microsoft.com/office/drawing/2014/main" id="{3E03E717-6766-43FE-BBEF-367FE382A34C}"/>
              </a:ext>
            </a:extLst>
          </p:cNvPr>
          <p:cNvSpPr/>
          <p:nvPr/>
        </p:nvSpPr>
        <p:spPr>
          <a:xfrm>
            <a:off x="32998669" y="26497217"/>
            <a:ext cx="6265669" cy="763223"/>
          </a:xfrm>
          <a:prstGeom prst="round1Rect">
            <a:avLst>
              <a:gd name="adj" fmla="val 5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rPr>
              <a:t>Conclusions</a:t>
            </a:r>
          </a:p>
        </p:txBody>
      </p:sp>
      <p:pic>
        <p:nvPicPr>
          <p:cNvPr id="152" name="Picture 151">
            <a:extLst>
              <a:ext uri="{FF2B5EF4-FFF2-40B4-BE49-F238E27FC236}">
                <a16:creationId xmlns:a16="http://schemas.microsoft.com/office/drawing/2014/main" id="{82E6E1BB-2329-4279-B180-DD819D60841E}"/>
              </a:ext>
            </a:extLst>
          </p:cNvPr>
          <p:cNvPicPr/>
          <p:nvPr/>
        </p:nvPicPr>
        <p:blipFill>
          <a:blip r:embed="rId13">
            <a:extLst>
              <a:ext uri="{28A0092B-C50C-407E-A947-70E740481C1C}">
                <a14:useLocalDpi xmlns:a14="http://schemas.microsoft.com/office/drawing/2010/main" val="0"/>
              </a:ext>
            </a:extLst>
          </a:blip>
          <a:srcRect/>
          <a:stretch>
            <a:fillRect/>
          </a:stretch>
        </p:blipFill>
        <p:spPr bwMode="auto">
          <a:xfrm>
            <a:off x="39424037" y="25550970"/>
            <a:ext cx="4279267" cy="8004038"/>
          </a:xfrm>
          <a:prstGeom prst="rect">
            <a:avLst/>
          </a:prstGeom>
          <a:noFill/>
          <a:ln>
            <a:noFill/>
          </a:ln>
        </p:spPr>
      </p:pic>
      <p:pic>
        <p:nvPicPr>
          <p:cNvPr id="153" name="Picture 152">
            <a:extLst>
              <a:ext uri="{FF2B5EF4-FFF2-40B4-BE49-F238E27FC236}">
                <a16:creationId xmlns:a16="http://schemas.microsoft.com/office/drawing/2014/main" id="{47CA3965-1063-4DA5-915F-F487BF00777E}"/>
              </a:ext>
            </a:extLst>
          </p:cNvPr>
          <p:cNvPicPr/>
          <p:nvPr/>
        </p:nvPicPr>
        <p:blipFill>
          <a:blip r:embed="rId14">
            <a:extLst>
              <a:ext uri="{28A0092B-C50C-407E-A947-70E740481C1C}">
                <a14:useLocalDpi xmlns:a14="http://schemas.microsoft.com/office/drawing/2010/main" val="0"/>
              </a:ext>
            </a:extLst>
          </a:blip>
          <a:stretch>
            <a:fillRect/>
          </a:stretch>
        </p:blipFill>
        <p:spPr>
          <a:xfrm>
            <a:off x="33047686" y="29481686"/>
            <a:ext cx="3590809" cy="3426454"/>
          </a:xfrm>
          <a:prstGeom prst="rect">
            <a:avLst/>
          </a:prstGeom>
        </p:spPr>
      </p:pic>
      <p:sp>
        <p:nvSpPr>
          <p:cNvPr id="119" name="Multiplication Sign 118">
            <a:extLst>
              <a:ext uri="{FF2B5EF4-FFF2-40B4-BE49-F238E27FC236}">
                <a16:creationId xmlns:a16="http://schemas.microsoft.com/office/drawing/2014/main" id="{A482D3D6-8627-4779-AFBC-4A18D57088C1}"/>
              </a:ext>
            </a:extLst>
          </p:cNvPr>
          <p:cNvSpPr/>
          <p:nvPr/>
        </p:nvSpPr>
        <p:spPr>
          <a:xfrm>
            <a:off x="36175519" y="30655519"/>
            <a:ext cx="988379" cy="1008837"/>
          </a:xfrm>
          <a:prstGeom prst="mathMultiply">
            <a:avLst/>
          </a:prstGeom>
          <a:solidFill>
            <a:srgbClr val="FE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5" name="Connector: Elbow 154">
            <a:extLst>
              <a:ext uri="{FF2B5EF4-FFF2-40B4-BE49-F238E27FC236}">
                <a16:creationId xmlns:a16="http://schemas.microsoft.com/office/drawing/2014/main" id="{19A1E05C-079C-43DD-AC95-5E2E11522FD6}"/>
              </a:ext>
            </a:extLst>
          </p:cNvPr>
          <p:cNvCxnSpPr>
            <a:cxnSpLocks/>
            <a:stCxn id="56" idx="3"/>
            <a:endCxn id="119" idx="1"/>
          </p:cNvCxnSpPr>
          <p:nvPr/>
        </p:nvCxnSpPr>
        <p:spPr>
          <a:xfrm flipH="1">
            <a:off x="36926514" y="28433492"/>
            <a:ext cx="510673" cy="2464324"/>
          </a:xfrm>
          <a:prstGeom prst="bentConnector4">
            <a:avLst>
              <a:gd name="adj1" fmla="val -44764"/>
              <a:gd name="adj2" fmla="val 58932"/>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36" name="Rectangle: Rounded Corners 135">
            <a:extLst>
              <a:ext uri="{FF2B5EF4-FFF2-40B4-BE49-F238E27FC236}">
                <a16:creationId xmlns:a16="http://schemas.microsoft.com/office/drawing/2014/main" id="{AD86D029-CED8-417C-9EAB-9F74E0FB66B6}"/>
              </a:ext>
            </a:extLst>
          </p:cNvPr>
          <p:cNvSpPr/>
          <p:nvPr/>
        </p:nvSpPr>
        <p:spPr>
          <a:xfrm>
            <a:off x="7076969" y="28039841"/>
            <a:ext cx="5399000" cy="726535"/>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sz="2800" b="1" dirty="0">
                <a:solidFill>
                  <a:schemeClr val="bg1"/>
                </a:solidFill>
              </a:rPr>
              <a:t>Microservices Gaining Know How</a:t>
            </a:r>
          </a:p>
        </p:txBody>
      </p:sp>
    </p:spTree>
    <p:extLst>
      <p:ext uri="{BB962C8B-B14F-4D97-AF65-F5344CB8AC3E}">
        <p14:creationId xmlns:p14="http://schemas.microsoft.com/office/powerpoint/2010/main" val="176826760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docProps/app.xml><?xml version="1.0" encoding="utf-8"?>
<Properties xmlns="http://schemas.openxmlformats.org/officeDocument/2006/extended-properties" xmlns:vt="http://schemas.openxmlformats.org/officeDocument/2006/docPropsVTypes">
  <Template>Office Theme</Template>
  <TotalTime>402</TotalTime>
  <Words>448</Words>
  <Application>Microsoft Office PowerPoint</Application>
  <PresentationFormat>Custom</PresentationFormat>
  <Paragraphs>83</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Khalil</dc:creator>
  <cp:lastModifiedBy>Ahmed Khalil</cp:lastModifiedBy>
  <cp:revision>24</cp:revision>
  <dcterms:created xsi:type="dcterms:W3CDTF">2020-01-29T19:33:51Z</dcterms:created>
  <dcterms:modified xsi:type="dcterms:W3CDTF">2020-01-31T02:34:29Z</dcterms:modified>
</cp:coreProperties>
</file>